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86" r:id="rId3"/>
    <p:sldId id="387" r:id="rId4"/>
    <p:sldId id="388" r:id="rId5"/>
    <p:sldId id="329" r:id="rId6"/>
    <p:sldId id="381" r:id="rId7"/>
    <p:sldId id="330" r:id="rId8"/>
    <p:sldId id="373" r:id="rId9"/>
    <p:sldId id="369" r:id="rId10"/>
    <p:sldId id="372" r:id="rId11"/>
    <p:sldId id="364" r:id="rId12"/>
    <p:sldId id="365" r:id="rId13"/>
    <p:sldId id="367" r:id="rId14"/>
    <p:sldId id="368" r:id="rId15"/>
    <p:sldId id="377" r:id="rId16"/>
    <p:sldId id="371" r:id="rId17"/>
    <p:sldId id="337" r:id="rId18"/>
    <p:sldId id="338" r:id="rId19"/>
    <p:sldId id="382" r:id="rId20"/>
    <p:sldId id="383" r:id="rId21"/>
    <p:sldId id="384" r:id="rId22"/>
    <p:sldId id="385" r:id="rId23"/>
    <p:sldId id="380" r:id="rId24"/>
    <p:sldId id="370" r:id="rId25"/>
    <p:sldId id="363" r:id="rId26"/>
    <p:sldId id="379" r:id="rId27"/>
  </p:sldIdLst>
  <p:sldSz cx="10693400" cy="7561263"/>
  <p:notesSz cx="6811963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97"/>
    <a:srgbClr val="62CAE3"/>
    <a:srgbClr val="2C2CB2"/>
    <a:srgbClr val="3333CC"/>
    <a:srgbClr val="EE9024"/>
    <a:srgbClr val="EEE8E5"/>
    <a:srgbClr val="ED1A3B"/>
    <a:srgbClr val="786860"/>
    <a:srgbClr val="98002E"/>
    <a:srgbClr val="CC00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5" autoAdjust="0"/>
    <p:restoredTop sz="90883" autoAdjust="0"/>
  </p:normalViewPr>
  <p:slideViewPr>
    <p:cSldViewPr snapToGrid="0" snapToObjects="1">
      <p:cViewPr varScale="1">
        <p:scale>
          <a:sx n="76" d="100"/>
          <a:sy n="76" d="100"/>
        </p:scale>
        <p:origin x="-1434" y="-90"/>
      </p:cViewPr>
      <p:guideLst>
        <p:guide orient="horz" pos="1582"/>
        <p:guide orient="horz" pos="4162"/>
        <p:guide orient="horz" pos="201"/>
        <p:guide orient="horz" pos="1265"/>
        <p:guide orient="horz" pos="3911"/>
        <p:guide pos="6524"/>
        <p:guide pos="3423"/>
        <p:guide pos="3313"/>
        <p:guide pos="212"/>
        <p:guide pos="5806"/>
        <p:guide pos="1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998" y="-90"/>
      </p:cViewPr>
      <p:guideLst>
        <p:guide orient="horz" pos="3133"/>
        <p:guide pos="214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AT\MASZEK\munkadolgok\konyvek_05\szakmai\adatok-eloadasho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AT\MASZEK\munkadolgok\konyvek_05\szakmai\adatok-eloadashoz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DAT\MASZEK\munkadolgok\konyvek_05\szakmai\adatok-eloadashoz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anúsítványok</a:t>
            </a:r>
            <a:r>
              <a:rPr lang="hu-HU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számának </a:t>
            </a:r>
            <a:r>
              <a:rPr lang="hu-HU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alakulása (db)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statistics!$H$28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statistics!$G$29:$G$32</c:f>
              <c:strCache>
                <c:ptCount val="4"/>
                <c:pt idx="0">
                  <c:v>LEED</c:v>
                </c:pt>
                <c:pt idx="1">
                  <c:v>BREEAM</c:v>
                </c:pt>
                <c:pt idx="2">
                  <c:v>DGNB</c:v>
                </c:pt>
                <c:pt idx="3">
                  <c:v>HQE</c:v>
                </c:pt>
              </c:strCache>
            </c:strRef>
          </c:cat>
          <c:val>
            <c:numRef>
              <c:f>statistics!$H$29:$H$32</c:f>
              <c:numCache>
                <c:formatCode>General</c:formatCode>
                <c:ptCount val="4"/>
                <c:pt idx="0">
                  <c:v>99</c:v>
                </c:pt>
                <c:pt idx="1">
                  <c:v>725</c:v>
                </c:pt>
                <c:pt idx="2">
                  <c:v>61</c:v>
                </c:pt>
                <c:pt idx="3">
                  <c:v>586</c:v>
                </c:pt>
              </c:numCache>
            </c:numRef>
          </c:val>
        </c:ser>
        <c:ser>
          <c:idx val="1"/>
          <c:order val="1"/>
          <c:tx>
            <c:strRef>
              <c:f>statistics!$I$28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statistics!$G$29:$G$32</c:f>
              <c:strCache>
                <c:ptCount val="4"/>
                <c:pt idx="0">
                  <c:v>LEED</c:v>
                </c:pt>
                <c:pt idx="1">
                  <c:v>BREEAM</c:v>
                </c:pt>
                <c:pt idx="2">
                  <c:v>DGNB</c:v>
                </c:pt>
                <c:pt idx="3">
                  <c:v>HQE</c:v>
                </c:pt>
              </c:strCache>
            </c:strRef>
          </c:cat>
          <c:val>
            <c:numRef>
              <c:f>statistics!$I$29:$I$32</c:f>
              <c:numCache>
                <c:formatCode>General</c:formatCode>
                <c:ptCount val="4"/>
                <c:pt idx="0">
                  <c:v>296</c:v>
                </c:pt>
                <c:pt idx="1">
                  <c:v>2947</c:v>
                </c:pt>
                <c:pt idx="2">
                  <c:v>402</c:v>
                </c:pt>
                <c:pt idx="3">
                  <c:v>981</c:v>
                </c:pt>
              </c:numCache>
            </c:numRef>
          </c:val>
        </c:ser>
        <c:axId val="65671168"/>
        <c:axId val="65672704"/>
      </c:barChart>
      <c:scatterChart>
        <c:scatterStyle val="lineMarker"/>
        <c:ser>
          <c:idx val="2"/>
          <c:order val="2"/>
          <c:tx>
            <c:strRef>
              <c:f>statistics!$J$28</c:f>
              <c:strCache>
                <c:ptCount val="1"/>
                <c:pt idx="0">
                  <c:v>Növeked.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8"/>
          </c:marker>
          <c:dLbls>
            <c:showVal val="1"/>
          </c:dLbls>
          <c:yVal>
            <c:numRef>
              <c:f>statistics!$J$29:$J$32</c:f>
              <c:numCache>
                <c:formatCode>0%</c:formatCode>
                <c:ptCount val="4"/>
                <c:pt idx="0">
                  <c:v>1.9898989898989898</c:v>
                </c:pt>
                <c:pt idx="1">
                  <c:v>3.0648275862068983</c:v>
                </c:pt>
                <c:pt idx="2">
                  <c:v>5.5901639344262293</c:v>
                </c:pt>
                <c:pt idx="3">
                  <c:v>0.6740614334470999</c:v>
                </c:pt>
              </c:numCache>
            </c:numRef>
          </c:yVal>
        </c:ser>
        <c:axId val="65680128"/>
        <c:axId val="65674240"/>
      </c:scatterChart>
      <c:catAx>
        <c:axId val="65671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u-HU"/>
          </a:p>
        </c:txPr>
        <c:crossAx val="65672704"/>
        <c:crosses val="autoZero"/>
        <c:auto val="1"/>
        <c:lblAlgn val="ctr"/>
        <c:lblOffset val="100"/>
      </c:catAx>
      <c:valAx>
        <c:axId val="65672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u-HU"/>
          </a:p>
        </c:txPr>
        <c:crossAx val="65671168"/>
        <c:crosses val="autoZero"/>
        <c:crossBetween val="between"/>
      </c:valAx>
      <c:valAx>
        <c:axId val="65674240"/>
        <c:scaling>
          <c:orientation val="minMax"/>
        </c:scaling>
        <c:axPos val="r"/>
        <c:numFmt formatCode="0%" sourceLinked="1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hu-HU"/>
          </a:p>
        </c:txPr>
        <c:crossAx val="65680128"/>
        <c:crosses val="max"/>
        <c:crossBetween val="midCat"/>
      </c:valAx>
      <c:valAx>
        <c:axId val="65680128"/>
        <c:scaling>
          <c:orientation val="minMax"/>
        </c:scaling>
        <c:delete val="1"/>
        <c:axPos val="b"/>
        <c:tickLblPos val="none"/>
        <c:crossAx val="6567424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hu-HU"/>
        </a:p>
      </c:txPr>
    </c:legend>
    <c:plotVisOnly val="1"/>
    <c:dispBlanksAs val="gap"/>
  </c:chart>
  <c:spPr>
    <a:solidFill>
      <a:srgbClr val="F4ABAF"/>
    </a:solidFill>
    <a:scene3d>
      <a:camera prst="orthographicFront"/>
      <a:lightRig rig="threePt" dir="t"/>
    </a:scene3d>
    <a:sp3d>
      <a:bevelT w="190500" h="38100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2"/>
  <c:chart>
    <c:autoTitleDeleted val="1"/>
    <c:plotArea>
      <c:layout>
        <c:manualLayout>
          <c:layoutTarget val="inner"/>
          <c:xMode val="edge"/>
          <c:yMode val="edge"/>
          <c:x val="0.23286100650462171"/>
          <c:y val="2.1600967319769848E-2"/>
          <c:w val="0.70646290814297596"/>
          <c:h val="0.84780278888333949"/>
        </c:manualLayout>
      </c:layout>
      <c:barChart>
        <c:barDir val="bar"/>
        <c:grouping val="percentStacked"/>
        <c:ser>
          <c:idx val="0"/>
          <c:order val="0"/>
          <c:tx>
            <c:strRef>
              <c:f>Yields!$G$124</c:f>
              <c:strCache>
                <c:ptCount val="1"/>
                <c:pt idx="0">
                  <c:v>Alapvető</c:v>
                </c:pt>
              </c:strCache>
            </c:strRef>
          </c:tx>
          <c:cat>
            <c:strRef>
              <c:f>Yields!$F$125:$F$139</c:f>
              <c:strCache>
                <c:ptCount val="15"/>
                <c:pt idx="0">
                  <c:v>Céges  társadalmi felelősségvállalás</c:v>
                </c:pt>
                <c:pt idx="1">
                  <c:v>"Környezetbarát cím"-ként való megjelenés</c:v>
                </c:pt>
                <c:pt idx="2">
                  <c:v>Állami szabályozásnak megfelelés</c:v>
                </c:pt>
                <c:pt idx="3">
                  <c:v>Alacsonyabb működési költségek</c:v>
                </c:pt>
                <c:pt idx="4">
                  <c:v>Növekvő bérleti igény</c:v>
                </c:pt>
                <c:pt idx="5">
                  <c:v>Csökkenő üresedési kockázat</c:v>
                </c:pt>
                <c:pt idx="6">
                  <c:v>Magasabb bérleti  díjak</c:v>
                </c:pt>
                <c:pt idx="7">
                  <c:v>Növekvő versenyképesség</c:v>
                </c:pt>
                <c:pt idx="8">
                  <c:v>Várható magasabb megtérülés az értékesítés során</c:v>
                </c:pt>
                <c:pt idx="9">
                  <c:v>Alacsonyabb eszközérték változási kockázat</c:v>
                </c:pt>
                <c:pt idx="10">
                  <c:v>A piac általi megítélési kockázatának csökkenése</c:v>
                </c:pt>
                <c:pt idx="11">
                  <c:v>Rövidebb értékesítési idő</c:v>
                </c:pt>
                <c:pt idx="12">
                  <c:v>Hosszabb gazdaságos élettartam</c:v>
                </c:pt>
                <c:pt idx="13">
                  <c:v>Növekvő hasznosság más piaci szereplők számára</c:v>
                </c:pt>
                <c:pt idx="14">
                  <c:v>Pénzügyi előnyök</c:v>
                </c:pt>
              </c:strCache>
            </c:strRef>
          </c:cat>
          <c:val>
            <c:numRef>
              <c:f>Yields!$G$125:$G$139</c:f>
              <c:numCache>
                <c:formatCode>General</c:formatCode>
                <c:ptCount val="15"/>
                <c:pt idx="0">
                  <c:v>0</c:v>
                </c:pt>
                <c:pt idx="1">
                  <c:v>6.75</c:v>
                </c:pt>
                <c:pt idx="2">
                  <c:v>4.5</c:v>
                </c:pt>
                <c:pt idx="3">
                  <c:v>32</c:v>
                </c:pt>
                <c:pt idx="4">
                  <c:v>35.5</c:v>
                </c:pt>
                <c:pt idx="5">
                  <c:v>31</c:v>
                </c:pt>
                <c:pt idx="6">
                  <c:v>26.75</c:v>
                </c:pt>
                <c:pt idx="7">
                  <c:v>30.5</c:v>
                </c:pt>
                <c:pt idx="8">
                  <c:v>24.5</c:v>
                </c:pt>
                <c:pt idx="9">
                  <c:v>11.5</c:v>
                </c:pt>
                <c:pt idx="10">
                  <c:v>0</c:v>
                </c:pt>
                <c:pt idx="11">
                  <c:v>2.25</c:v>
                </c:pt>
                <c:pt idx="12">
                  <c:v>2</c:v>
                </c:pt>
                <c:pt idx="13">
                  <c:v>9.25</c:v>
                </c:pt>
                <c:pt idx="14">
                  <c:v>4.25</c:v>
                </c:pt>
              </c:numCache>
            </c:numRef>
          </c:val>
        </c:ser>
        <c:ser>
          <c:idx val="1"/>
          <c:order val="1"/>
          <c:tx>
            <c:strRef>
              <c:f>Yields!$H$124</c:f>
              <c:strCache>
                <c:ptCount val="1"/>
                <c:pt idx="0">
                  <c:v>Nagyon lényeges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Yields!$F$125:$F$139</c:f>
              <c:strCache>
                <c:ptCount val="15"/>
                <c:pt idx="0">
                  <c:v>Céges  társadalmi felelősségvállalás</c:v>
                </c:pt>
                <c:pt idx="1">
                  <c:v>"Környezetbarát cím"-ként való megjelenés</c:v>
                </c:pt>
                <c:pt idx="2">
                  <c:v>Állami szabályozásnak megfelelés</c:v>
                </c:pt>
                <c:pt idx="3">
                  <c:v>Alacsonyabb működési költségek</c:v>
                </c:pt>
                <c:pt idx="4">
                  <c:v>Növekvő bérleti igény</c:v>
                </c:pt>
                <c:pt idx="5">
                  <c:v>Csökkenő üresedési kockázat</c:v>
                </c:pt>
                <c:pt idx="6">
                  <c:v>Magasabb bérleti  díjak</c:v>
                </c:pt>
                <c:pt idx="7">
                  <c:v>Növekvő versenyképesség</c:v>
                </c:pt>
                <c:pt idx="8">
                  <c:v>Várható magasabb megtérülés az értékesítés során</c:v>
                </c:pt>
                <c:pt idx="9">
                  <c:v>Alacsonyabb eszközérték változási kockázat</c:v>
                </c:pt>
                <c:pt idx="10">
                  <c:v>A piac általi megítélési kockázatának csökkenése</c:v>
                </c:pt>
                <c:pt idx="11">
                  <c:v>Rövidebb értékesítési idő</c:v>
                </c:pt>
                <c:pt idx="12">
                  <c:v>Hosszabb gazdaságos élettartam</c:v>
                </c:pt>
                <c:pt idx="13">
                  <c:v>Növekvő hasznosság más piaci szereplők számára</c:v>
                </c:pt>
                <c:pt idx="14">
                  <c:v>Pénzügyi előnyök</c:v>
                </c:pt>
              </c:strCache>
            </c:strRef>
          </c:cat>
          <c:val>
            <c:numRef>
              <c:f>Yields!$H$125:$H$139</c:f>
              <c:numCache>
                <c:formatCode>General</c:formatCode>
                <c:ptCount val="15"/>
                <c:pt idx="0">
                  <c:v>14</c:v>
                </c:pt>
                <c:pt idx="1">
                  <c:v>28.75</c:v>
                </c:pt>
                <c:pt idx="2">
                  <c:v>20.5</c:v>
                </c:pt>
                <c:pt idx="3">
                  <c:v>47.75</c:v>
                </c:pt>
                <c:pt idx="4">
                  <c:v>38</c:v>
                </c:pt>
                <c:pt idx="5">
                  <c:v>42.5</c:v>
                </c:pt>
                <c:pt idx="6">
                  <c:v>38</c:v>
                </c:pt>
                <c:pt idx="7">
                  <c:v>43.5</c:v>
                </c:pt>
                <c:pt idx="8">
                  <c:v>37.5</c:v>
                </c:pt>
                <c:pt idx="9">
                  <c:v>44.5</c:v>
                </c:pt>
                <c:pt idx="10">
                  <c:v>20.5</c:v>
                </c:pt>
                <c:pt idx="11">
                  <c:v>13.75</c:v>
                </c:pt>
                <c:pt idx="12">
                  <c:v>29</c:v>
                </c:pt>
                <c:pt idx="13">
                  <c:v>39.5</c:v>
                </c:pt>
                <c:pt idx="14">
                  <c:v>13.75</c:v>
                </c:pt>
              </c:numCache>
            </c:numRef>
          </c:val>
        </c:ser>
        <c:ser>
          <c:idx val="2"/>
          <c:order val="2"/>
          <c:tx>
            <c:strRef>
              <c:f>Yields!$I$124</c:f>
              <c:strCache>
                <c:ptCount val="1"/>
                <c:pt idx="0">
                  <c:v>Valamelyest lényeges</c:v>
                </c:pt>
              </c:strCache>
            </c:strRef>
          </c:tx>
          <c:cat>
            <c:strRef>
              <c:f>Yields!$F$125:$F$139</c:f>
              <c:strCache>
                <c:ptCount val="15"/>
                <c:pt idx="0">
                  <c:v>Céges  társadalmi felelősségvállalás</c:v>
                </c:pt>
                <c:pt idx="1">
                  <c:v>"Környezetbarát cím"-ként való megjelenés</c:v>
                </c:pt>
                <c:pt idx="2">
                  <c:v>Állami szabályozásnak megfelelés</c:v>
                </c:pt>
                <c:pt idx="3">
                  <c:v>Alacsonyabb működési költségek</c:v>
                </c:pt>
                <c:pt idx="4">
                  <c:v>Növekvő bérleti igény</c:v>
                </c:pt>
                <c:pt idx="5">
                  <c:v>Csökkenő üresedési kockázat</c:v>
                </c:pt>
                <c:pt idx="6">
                  <c:v>Magasabb bérleti  díjak</c:v>
                </c:pt>
                <c:pt idx="7">
                  <c:v>Növekvő versenyképesség</c:v>
                </c:pt>
                <c:pt idx="8">
                  <c:v>Várható magasabb megtérülés az értékesítés során</c:v>
                </c:pt>
                <c:pt idx="9">
                  <c:v>Alacsonyabb eszközérték változási kockázat</c:v>
                </c:pt>
                <c:pt idx="10">
                  <c:v>A piac általi megítélési kockázatának csökkenése</c:v>
                </c:pt>
                <c:pt idx="11">
                  <c:v>Rövidebb értékesítési idő</c:v>
                </c:pt>
                <c:pt idx="12">
                  <c:v>Hosszabb gazdaságos élettartam</c:v>
                </c:pt>
                <c:pt idx="13">
                  <c:v>Növekvő hasznosság más piaci szereplők számára</c:v>
                </c:pt>
                <c:pt idx="14">
                  <c:v>Pénzügyi előnyök</c:v>
                </c:pt>
              </c:strCache>
            </c:strRef>
          </c:cat>
          <c:val>
            <c:numRef>
              <c:f>Yields!$I$125:$I$139</c:f>
              <c:numCache>
                <c:formatCode>General</c:formatCode>
                <c:ptCount val="15"/>
                <c:pt idx="0">
                  <c:v>44.2</c:v>
                </c:pt>
                <c:pt idx="1">
                  <c:v>51.5</c:v>
                </c:pt>
                <c:pt idx="2">
                  <c:v>36.5</c:v>
                </c:pt>
                <c:pt idx="3">
                  <c:v>18</c:v>
                </c:pt>
                <c:pt idx="4">
                  <c:v>24.25</c:v>
                </c:pt>
                <c:pt idx="5">
                  <c:v>17.75</c:v>
                </c:pt>
                <c:pt idx="6">
                  <c:v>26.5</c:v>
                </c:pt>
                <c:pt idx="7">
                  <c:v>26</c:v>
                </c:pt>
                <c:pt idx="8">
                  <c:v>27</c:v>
                </c:pt>
                <c:pt idx="9">
                  <c:v>23</c:v>
                </c:pt>
                <c:pt idx="10">
                  <c:v>43.25</c:v>
                </c:pt>
                <c:pt idx="11">
                  <c:v>23.5</c:v>
                </c:pt>
                <c:pt idx="12">
                  <c:v>46.75</c:v>
                </c:pt>
                <c:pt idx="13">
                  <c:v>21</c:v>
                </c:pt>
                <c:pt idx="14">
                  <c:v>32</c:v>
                </c:pt>
              </c:numCache>
            </c:numRef>
          </c:val>
        </c:ser>
        <c:ser>
          <c:idx val="3"/>
          <c:order val="3"/>
          <c:tx>
            <c:strRef>
              <c:f>Yields!$J$124</c:f>
              <c:strCache>
                <c:ptCount val="1"/>
                <c:pt idx="0">
                  <c:v>Valamelyest lényegtelen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Yields!$F$125:$F$139</c:f>
              <c:strCache>
                <c:ptCount val="15"/>
                <c:pt idx="0">
                  <c:v>Céges  társadalmi felelősségvállalás</c:v>
                </c:pt>
                <c:pt idx="1">
                  <c:v>"Környezetbarát cím"-ként való megjelenés</c:v>
                </c:pt>
                <c:pt idx="2">
                  <c:v>Állami szabályozásnak megfelelés</c:v>
                </c:pt>
                <c:pt idx="3">
                  <c:v>Alacsonyabb működési költségek</c:v>
                </c:pt>
                <c:pt idx="4">
                  <c:v>Növekvő bérleti igény</c:v>
                </c:pt>
                <c:pt idx="5">
                  <c:v>Csökkenő üresedési kockázat</c:v>
                </c:pt>
                <c:pt idx="6">
                  <c:v>Magasabb bérleti  díjak</c:v>
                </c:pt>
                <c:pt idx="7">
                  <c:v>Növekvő versenyképesség</c:v>
                </c:pt>
                <c:pt idx="8">
                  <c:v>Várható magasabb megtérülés az értékesítés során</c:v>
                </c:pt>
                <c:pt idx="9">
                  <c:v>Alacsonyabb eszközérték változási kockázat</c:v>
                </c:pt>
                <c:pt idx="10">
                  <c:v>A piac általi megítélési kockázatának csökkenése</c:v>
                </c:pt>
                <c:pt idx="11">
                  <c:v>Rövidebb értékesítési idő</c:v>
                </c:pt>
                <c:pt idx="12">
                  <c:v>Hosszabb gazdaságos élettartam</c:v>
                </c:pt>
                <c:pt idx="13">
                  <c:v>Növekvő hasznosság más piaci szereplők számára</c:v>
                </c:pt>
                <c:pt idx="14">
                  <c:v>Pénzügyi előnyök</c:v>
                </c:pt>
              </c:strCache>
            </c:strRef>
          </c:cat>
          <c:val>
            <c:numRef>
              <c:f>Yields!$J$125:$J$139</c:f>
              <c:numCache>
                <c:formatCode>General</c:formatCode>
                <c:ptCount val="15"/>
                <c:pt idx="0">
                  <c:v>37.4</c:v>
                </c:pt>
                <c:pt idx="1">
                  <c:v>10.75</c:v>
                </c:pt>
                <c:pt idx="2">
                  <c:v>36.25</c:v>
                </c:pt>
                <c:pt idx="3">
                  <c:v>0</c:v>
                </c:pt>
                <c:pt idx="4">
                  <c:v>2.25</c:v>
                </c:pt>
                <c:pt idx="5">
                  <c:v>8.75</c:v>
                </c:pt>
                <c:pt idx="6">
                  <c:v>8.75</c:v>
                </c:pt>
                <c:pt idx="7">
                  <c:v>0</c:v>
                </c:pt>
                <c:pt idx="8">
                  <c:v>8.75</c:v>
                </c:pt>
                <c:pt idx="9">
                  <c:v>18.75</c:v>
                </c:pt>
                <c:pt idx="10">
                  <c:v>29.5</c:v>
                </c:pt>
                <c:pt idx="11">
                  <c:v>41.75</c:v>
                </c:pt>
                <c:pt idx="12">
                  <c:v>20</c:v>
                </c:pt>
                <c:pt idx="13">
                  <c:v>23.25</c:v>
                </c:pt>
                <c:pt idx="14">
                  <c:v>36.25</c:v>
                </c:pt>
              </c:numCache>
            </c:numRef>
          </c:val>
        </c:ser>
        <c:ser>
          <c:idx val="4"/>
          <c:order val="4"/>
          <c:tx>
            <c:strRef>
              <c:f>Yields!$K$124</c:f>
              <c:strCache>
                <c:ptCount val="1"/>
                <c:pt idx="0">
                  <c:v>Teljesen lényegtelen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Yields!$F$125:$F$139</c:f>
              <c:strCache>
                <c:ptCount val="15"/>
                <c:pt idx="0">
                  <c:v>Céges  társadalmi felelősségvállalás</c:v>
                </c:pt>
                <c:pt idx="1">
                  <c:v>"Környezetbarát cím"-ként való megjelenés</c:v>
                </c:pt>
                <c:pt idx="2">
                  <c:v>Állami szabályozásnak megfelelés</c:v>
                </c:pt>
                <c:pt idx="3">
                  <c:v>Alacsonyabb működési költségek</c:v>
                </c:pt>
                <c:pt idx="4">
                  <c:v>Növekvő bérleti igény</c:v>
                </c:pt>
                <c:pt idx="5">
                  <c:v>Csökkenő üresedési kockázat</c:v>
                </c:pt>
                <c:pt idx="6">
                  <c:v>Magasabb bérleti  díjak</c:v>
                </c:pt>
                <c:pt idx="7">
                  <c:v>Növekvő versenyképesség</c:v>
                </c:pt>
                <c:pt idx="8">
                  <c:v>Várható magasabb megtérülés az értékesítés során</c:v>
                </c:pt>
                <c:pt idx="9">
                  <c:v>Alacsonyabb eszközérték változási kockázat</c:v>
                </c:pt>
                <c:pt idx="10">
                  <c:v>A piac általi megítélési kockázatának csökkenése</c:v>
                </c:pt>
                <c:pt idx="11">
                  <c:v>Rövidebb értékesítési idő</c:v>
                </c:pt>
                <c:pt idx="12">
                  <c:v>Hosszabb gazdaságos élettartam</c:v>
                </c:pt>
                <c:pt idx="13">
                  <c:v>Növekvő hasznosság más piaci szereplők számára</c:v>
                </c:pt>
                <c:pt idx="14">
                  <c:v>Pénzügyi előnyök</c:v>
                </c:pt>
              </c:strCache>
            </c:strRef>
          </c:cat>
          <c:val>
            <c:numRef>
              <c:f>Yields!$K$125:$K$139</c:f>
              <c:numCache>
                <c:formatCode>General</c:formatCode>
                <c:ptCount val="15"/>
                <c:pt idx="0">
                  <c:v>4.3999999999999986</c:v>
                </c:pt>
                <c:pt idx="1">
                  <c:v>2.25</c:v>
                </c:pt>
                <c:pt idx="2">
                  <c:v>2.25</c:v>
                </c:pt>
                <c:pt idx="3">
                  <c:v>2.25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2.25</c:v>
                </c:pt>
                <c:pt idx="9">
                  <c:v>2.25</c:v>
                </c:pt>
                <c:pt idx="10">
                  <c:v>6.75</c:v>
                </c:pt>
                <c:pt idx="11">
                  <c:v>18.75</c:v>
                </c:pt>
                <c:pt idx="12">
                  <c:v>2.25</c:v>
                </c:pt>
                <c:pt idx="13">
                  <c:v>7</c:v>
                </c:pt>
                <c:pt idx="14">
                  <c:v>13.75</c:v>
                </c:pt>
              </c:numCache>
            </c:numRef>
          </c:val>
        </c:ser>
        <c:gapWidth val="50"/>
        <c:overlap val="100"/>
        <c:axId val="65769856"/>
        <c:axId val="65771392"/>
      </c:barChart>
      <c:catAx>
        <c:axId val="6576985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u-HU"/>
          </a:p>
        </c:txPr>
        <c:crossAx val="65771392"/>
        <c:crosses val="autoZero"/>
        <c:auto val="1"/>
        <c:lblAlgn val="l"/>
        <c:lblOffset val="100"/>
      </c:catAx>
      <c:valAx>
        <c:axId val="65771392"/>
        <c:scaling>
          <c:orientation val="minMax"/>
          <c:max val="1"/>
          <c:min val="0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hu-HU"/>
          </a:p>
        </c:txPr>
        <c:crossAx val="65769856"/>
        <c:crosses val="autoZero"/>
        <c:crossBetween val="between"/>
        <c:majorUnit val="0.1"/>
      </c:valAx>
      <c:spPr>
        <a:noFill/>
      </c:spPr>
    </c:plotArea>
    <c:legend>
      <c:legendPos val="b"/>
      <c:layout>
        <c:manualLayout>
          <c:xMode val="edge"/>
          <c:yMode val="edge"/>
          <c:x val="7.2301264259352682E-2"/>
          <c:y val="0.897654299226328"/>
          <c:w val="0.88835096624980225"/>
          <c:h val="6.9835091856184028E-2"/>
        </c:manualLayout>
      </c:layout>
      <c:spPr>
        <a:ln w="3175"/>
      </c:spPr>
      <c:txPr>
        <a:bodyPr/>
        <a:lstStyle/>
        <a:p>
          <a:pPr>
            <a:defRPr sz="13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hu-HU"/>
        </a:p>
      </c:txPr>
    </c:legend>
    <c:plotVisOnly val="1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hu-HU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Válaszadók</a:t>
            </a:r>
            <a:endParaRPr lang="hu-HU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8.9733265828017703E-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4.8297469596462975E-3"/>
          <c:y val="0.63982161415307603"/>
          <c:w val="0.87922372167960283"/>
          <c:h val="0.3789132797794223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hu-HU"/>
              </a:p>
            </c:txPr>
            <c:showVal val="1"/>
            <c:showLeaderLines val="1"/>
          </c:dLbls>
          <c:cat>
            <c:strRef>
              <c:f>Yields!$C$148:$C$154</c:f>
              <c:strCache>
                <c:ptCount val="7"/>
                <c:pt idx="0">
                  <c:v>Zátvégű ingatlanalapok</c:v>
                </c:pt>
                <c:pt idx="1">
                  <c:v>Nyíltvégű ingatlanalapok</c:v>
                </c:pt>
                <c:pt idx="2">
                  <c:v>Köztulajdonú ingatlancég</c:v>
                </c:pt>
                <c:pt idx="3">
                  <c:v>Biztosító/Nyugdíjalap</c:v>
                </c:pt>
                <c:pt idx="4">
                  <c:v>Fejlesztő</c:v>
                </c:pt>
                <c:pt idx="5">
                  <c:v>Magán tőkebefektetési alap</c:v>
                </c:pt>
                <c:pt idx="6">
                  <c:v>Bank</c:v>
                </c:pt>
              </c:strCache>
            </c:strRef>
          </c:cat>
          <c:val>
            <c:numRef>
              <c:f>Yields!$D$148:$D$154</c:f>
              <c:numCache>
                <c:formatCode>0.0%</c:formatCode>
                <c:ptCount val="7"/>
                <c:pt idx="0">
                  <c:v>0.2439024390243906</c:v>
                </c:pt>
                <c:pt idx="1">
                  <c:v>0.31707317073170732</c:v>
                </c:pt>
                <c:pt idx="2">
                  <c:v>2.4390243902439025E-2</c:v>
                </c:pt>
                <c:pt idx="3">
                  <c:v>0.21951219512195153</c:v>
                </c:pt>
                <c:pt idx="4">
                  <c:v>4.8780487804878161E-2</c:v>
                </c:pt>
                <c:pt idx="5">
                  <c:v>2.4390243902439025E-2</c:v>
                </c:pt>
                <c:pt idx="6">
                  <c:v>0.12195121951219511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2.3967257871331013E-2"/>
          <c:y val="7.4371309309998301E-2"/>
          <c:w val="0.97141953712925644"/>
          <c:h val="0.45117032004670665"/>
        </c:manualLayout>
      </c:layout>
      <c:txPr>
        <a:bodyPr/>
        <a:lstStyle/>
        <a:p>
          <a:pPr>
            <a:defRPr sz="105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hu-H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54010881090195"/>
          <c:y val="7.4074074074074084E-2"/>
          <c:w val="0.81395873529053964"/>
          <c:h val="0.8031558034412366"/>
        </c:manualLayout>
      </c:layout>
      <c:lineChart>
        <c:grouping val="standard"/>
        <c:ser>
          <c:idx val="0"/>
          <c:order val="0"/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Sheet1!$C$3:$C$17</c:f>
              <c:numCache>
                <c:formatCode>General</c:formatCode>
                <c:ptCount val="15"/>
                <c:pt idx="0">
                  <c:v>10</c:v>
                </c:pt>
                <c:pt idx="1">
                  <c:v>9.7000000000000011</c:v>
                </c:pt>
                <c:pt idx="2">
                  <c:v>9.5</c:v>
                </c:pt>
                <c:pt idx="3">
                  <c:v>9.3000000000000007</c:v>
                </c:pt>
                <c:pt idx="4">
                  <c:v>9.1</c:v>
                </c:pt>
                <c:pt idx="5">
                  <c:v>8.9500000000000028</c:v>
                </c:pt>
                <c:pt idx="6">
                  <c:v>8.8000000000000007</c:v>
                </c:pt>
                <c:pt idx="7">
                  <c:v>8.7000000000000011</c:v>
                </c:pt>
                <c:pt idx="8">
                  <c:v>8.65</c:v>
                </c:pt>
                <c:pt idx="9">
                  <c:v>8.65</c:v>
                </c:pt>
                <c:pt idx="10">
                  <c:v>8.65</c:v>
                </c:pt>
                <c:pt idx="11">
                  <c:v>8.65</c:v>
                </c:pt>
                <c:pt idx="12">
                  <c:v>8.65</c:v>
                </c:pt>
                <c:pt idx="13">
                  <c:v>8.65</c:v>
                </c:pt>
                <c:pt idx="14">
                  <c:v>8.65</c:v>
                </c:pt>
              </c:numCache>
            </c:numRef>
          </c:val>
        </c:ser>
        <c:ser>
          <c:idx val="1"/>
          <c:order val="1"/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Sheet1!$D$3:$D$17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</c:ser>
        <c:marker val="1"/>
        <c:axId val="66691072"/>
        <c:axId val="66692608"/>
      </c:lineChart>
      <c:catAx>
        <c:axId val="66691072"/>
        <c:scaling>
          <c:orientation val="minMax"/>
        </c:scaling>
        <c:axPos val="b"/>
        <c:tickLblPos val="nextTo"/>
        <c:crossAx val="66692608"/>
        <c:crosses val="autoZero"/>
        <c:auto val="1"/>
        <c:lblAlgn val="ctr"/>
        <c:lblOffset val="100"/>
      </c:catAx>
      <c:valAx>
        <c:axId val="66692608"/>
        <c:scaling>
          <c:orientation val="minMax"/>
        </c:scaling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tickLblPos val="nextTo"/>
        <c:crossAx val="66691072"/>
        <c:crosses val="autoZero"/>
        <c:crossBetween val="between"/>
      </c:valAx>
    </c:plotArea>
    <c:plotVisOnly val="1"/>
  </c:chart>
  <c:spPr>
    <a:solidFill>
      <a:srgbClr val="ED1A3B">
        <a:lumMod val="20000"/>
        <a:lumOff val="80000"/>
      </a:srgbClr>
    </a:solidFill>
    <a:scene3d>
      <a:camera prst="orthographicFront"/>
      <a:lightRig rig="threePt" dir="t"/>
    </a:scene3d>
    <a:sp3d>
      <a:bevelT/>
    </a:sp3d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4941927395345146E-2"/>
          <c:y val="7.3797216991648748E-2"/>
          <c:w val="0.87943055132632819"/>
          <c:h val="0.80565427976454662"/>
        </c:manualLayout>
      </c:layout>
      <c:lineChart>
        <c:grouping val="standard"/>
        <c:ser>
          <c:idx val="0"/>
          <c:order val="0"/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Sheet1!$C$23:$C$37</c:f>
              <c:numCache>
                <c:formatCode>General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</c:ser>
        <c:ser>
          <c:idx val="1"/>
          <c:order val="1"/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Sheet1!$D$23:$D$37</c:f>
              <c:numCache>
                <c:formatCode>General</c:formatCode>
                <c:ptCount val="1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13.9</c:v>
                </c:pt>
                <c:pt idx="5">
                  <c:v>14.5</c:v>
                </c:pt>
                <c:pt idx="6">
                  <c:v>14.8</c:v>
                </c:pt>
                <c:pt idx="7">
                  <c:v>14.9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</c:numCache>
            </c:numRef>
          </c:val>
        </c:ser>
        <c:marker val="1"/>
        <c:axId val="65864832"/>
        <c:axId val="65866368"/>
      </c:lineChart>
      <c:catAx>
        <c:axId val="65864832"/>
        <c:scaling>
          <c:orientation val="minMax"/>
        </c:scaling>
        <c:axPos val="b"/>
        <c:tickLblPos val="nextTo"/>
        <c:crossAx val="65866368"/>
        <c:crosses val="autoZero"/>
        <c:auto val="1"/>
        <c:lblAlgn val="ctr"/>
        <c:lblOffset val="100"/>
      </c:catAx>
      <c:valAx>
        <c:axId val="65866368"/>
        <c:scaling>
          <c:orientation val="minMax"/>
        </c:scaling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tickLblPos val="nextTo"/>
        <c:crossAx val="658648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</c:chart>
  <c:spPr>
    <a:solidFill>
      <a:srgbClr val="ED1A3B">
        <a:lumMod val="20000"/>
        <a:lumOff val="80000"/>
      </a:srgbClr>
    </a:solidFill>
    <a:scene3d>
      <a:camera prst="orthographicFront"/>
      <a:lightRig rig="threePt" dir="t"/>
    </a:scene3d>
    <a:sp3d>
      <a:bevelT/>
    </a:sp3d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69C58-B71A-4785-A20A-7AAE74EF8496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448476F-F564-455E-A0EA-908454CB4745}">
      <dgm:prSet phldrT="[Szöveg]"/>
      <dgm:spPr/>
      <dgm:t>
        <a:bodyPr/>
        <a:lstStyle/>
        <a:p>
          <a:r>
            <a:rPr lang="hu-HU" dirty="0" smtClean="0"/>
            <a:t>Televízió</a:t>
          </a:r>
          <a:endParaRPr lang="hu-HU" dirty="0"/>
        </a:p>
      </dgm:t>
    </dgm:pt>
    <dgm:pt modelId="{EF85BF0D-3F3F-447F-A60A-73E45E6AA9BB}" type="parTrans" cxnId="{EAA4E7A8-F083-4B55-ABE7-DD331AA92B60}">
      <dgm:prSet/>
      <dgm:spPr/>
      <dgm:t>
        <a:bodyPr/>
        <a:lstStyle/>
        <a:p>
          <a:endParaRPr lang="hu-HU"/>
        </a:p>
      </dgm:t>
    </dgm:pt>
    <dgm:pt modelId="{C951DD62-9B43-4D77-9AF0-273895498A72}" type="sibTrans" cxnId="{EAA4E7A8-F083-4B55-ABE7-DD331AA92B60}">
      <dgm:prSet/>
      <dgm:spPr/>
      <dgm:t>
        <a:bodyPr/>
        <a:lstStyle/>
        <a:p>
          <a:endParaRPr lang="hu-HU"/>
        </a:p>
      </dgm:t>
    </dgm:pt>
    <dgm:pt modelId="{D2B67AC0-777E-4590-8C43-EBFFD393A0A4}">
      <dgm:prSet phldrT="[Szöveg]"/>
      <dgm:spPr/>
      <dgm:t>
        <a:bodyPr/>
        <a:lstStyle/>
        <a:p>
          <a:r>
            <a:rPr lang="hu-HU" dirty="0" smtClean="0"/>
            <a:t> </a:t>
          </a:r>
          <a:endParaRPr lang="hu-HU" dirty="0"/>
        </a:p>
      </dgm:t>
    </dgm:pt>
    <dgm:pt modelId="{AF0BF10B-1B87-4AD6-B206-F436350538F2}" type="parTrans" cxnId="{3F8136E2-70F0-4515-8749-29A95C5798E6}">
      <dgm:prSet/>
      <dgm:spPr/>
      <dgm:t>
        <a:bodyPr/>
        <a:lstStyle/>
        <a:p>
          <a:endParaRPr lang="hu-HU"/>
        </a:p>
      </dgm:t>
    </dgm:pt>
    <dgm:pt modelId="{FA42AF75-3D62-459D-9617-05B0E0F54F0D}" type="sibTrans" cxnId="{3F8136E2-70F0-4515-8749-29A95C5798E6}">
      <dgm:prSet/>
      <dgm:spPr/>
      <dgm:t>
        <a:bodyPr/>
        <a:lstStyle/>
        <a:p>
          <a:endParaRPr lang="hu-HU"/>
        </a:p>
      </dgm:t>
    </dgm:pt>
    <dgm:pt modelId="{8ECF406E-32F4-46DA-84A2-358D5FD442FB}">
      <dgm:prSet phldrT="[Szöveg]"/>
      <dgm:spPr/>
      <dgm:t>
        <a:bodyPr/>
        <a:lstStyle/>
        <a:p>
          <a:r>
            <a:rPr lang="hu-HU" dirty="0" smtClean="0"/>
            <a:t> </a:t>
          </a:r>
          <a:endParaRPr lang="hu-HU" dirty="0"/>
        </a:p>
      </dgm:t>
    </dgm:pt>
    <dgm:pt modelId="{E3171A1E-C982-4AF4-B4E8-4C31A9B3812D}" type="parTrans" cxnId="{D2D60017-F2ED-49F7-82F5-F0C72CBC8291}">
      <dgm:prSet/>
      <dgm:spPr/>
      <dgm:t>
        <a:bodyPr/>
        <a:lstStyle/>
        <a:p>
          <a:endParaRPr lang="hu-HU"/>
        </a:p>
      </dgm:t>
    </dgm:pt>
    <dgm:pt modelId="{69407376-4EF4-40D8-8EF6-63FC2A8C9E45}" type="sibTrans" cxnId="{D2D60017-F2ED-49F7-82F5-F0C72CBC8291}">
      <dgm:prSet/>
      <dgm:spPr/>
      <dgm:t>
        <a:bodyPr/>
        <a:lstStyle/>
        <a:p>
          <a:endParaRPr lang="hu-HU"/>
        </a:p>
      </dgm:t>
    </dgm:pt>
    <dgm:pt modelId="{4FF9C096-7436-44E5-8F1F-A67C6EE5C571}">
      <dgm:prSet phldrT="[Szöveg]"/>
      <dgm:spPr/>
      <dgm:t>
        <a:bodyPr/>
        <a:lstStyle/>
        <a:p>
          <a:r>
            <a:rPr lang="hu-HU" dirty="0" smtClean="0"/>
            <a:t>Számítógép</a:t>
          </a:r>
          <a:endParaRPr lang="hu-HU" dirty="0"/>
        </a:p>
      </dgm:t>
    </dgm:pt>
    <dgm:pt modelId="{4D3CA4A6-1615-428E-B94A-6B09ACD58461}" type="parTrans" cxnId="{33162839-BC51-4B2E-AF7C-AE11BB59076E}">
      <dgm:prSet/>
      <dgm:spPr/>
      <dgm:t>
        <a:bodyPr/>
        <a:lstStyle/>
        <a:p>
          <a:endParaRPr lang="hu-HU"/>
        </a:p>
      </dgm:t>
    </dgm:pt>
    <dgm:pt modelId="{2601E294-727E-4FF3-A953-CFB6659CF572}" type="sibTrans" cxnId="{33162839-BC51-4B2E-AF7C-AE11BB59076E}">
      <dgm:prSet/>
      <dgm:spPr/>
      <dgm:t>
        <a:bodyPr/>
        <a:lstStyle/>
        <a:p>
          <a:endParaRPr lang="hu-HU"/>
        </a:p>
      </dgm:t>
    </dgm:pt>
    <dgm:pt modelId="{30A12082-0F5D-466E-BEFB-285D9212BB5F}">
      <dgm:prSet phldrT="[Szöveg]"/>
      <dgm:spPr/>
      <dgm:t>
        <a:bodyPr/>
        <a:lstStyle/>
        <a:p>
          <a:r>
            <a:rPr lang="hu-HU" dirty="0" smtClean="0"/>
            <a:t> </a:t>
          </a:r>
          <a:endParaRPr lang="hu-HU" dirty="0"/>
        </a:p>
      </dgm:t>
    </dgm:pt>
    <dgm:pt modelId="{4A169414-22BA-419F-B35C-53CE9EAB01D4}" type="parTrans" cxnId="{003D6256-BC9B-4EAF-9AF8-342269F93FFB}">
      <dgm:prSet/>
      <dgm:spPr/>
      <dgm:t>
        <a:bodyPr/>
        <a:lstStyle/>
        <a:p>
          <a:endParaRPr lang="hu-HU"/>
        </a:p>
      </dgm:t>
    </dgm:pt>
    <dgm:pt modelId="{3EDB62C6-AB36-4A8D-9D60-820F51D3E021}" type="sibTrans" cxnId="{003D6256-BC9B-4EAF-9AF8-342269F93FFB}">
      <dgm:prSet/>
      <dgm:spPr/>
      <dgm:t>
        <a:bodyPr/>
        <a:lstStyle/>
        <a:p>
          <a:endParaRPr lang="hu-HU"/>
        </a:p>
      </dgm:t>
    </dgm:pt>
    <dgm:pt modelId="{B4126AB3-DAEC-42AE-9016-0EFFB17E0511}">
      <dgm:prSet phldrT="[Szöveg]"/>
      <dgm:spPr/>
      <dgm:t>
        <a:bodyPr/>
        <a:lstStyle/>
        <a:p>
          <a:r>
            <a:rPr lang="hu-HU" dirty="0" smtClean="0"/>
            <a:t> </a:t>
          </a:r>
          <a:endParaRPr lang="hu-HU" dirty="0"/>
        </a:p>
      </dgm:t>
    </dgm:pt>
    <dgm:pt modelId="{33086923-A12C-43D2-B2C9-BDB3E8653826}" type="parTrans" cxnId="{5BBE188E-DCB7-4C8E-8BA8-579F004DC080}">
      <dgm:prSet/>
      <dgm:spPr/>
      <dgm:t>
        <a:bodyPr/>
        <a:lstStyle/>
        <a:p>
          <a:endParaRPr lang="hu-HU"/>
        </a:p>
      </dgm:t>
    </dgm:pt>
    <dgm:pt modelId="{DBB73182-4149-4CEC-9DFB-1156B33F9DD3}" type="sibTrans" cxnId="{5BBE188E-DCB7-4C8E-8BA8-579F004DC080}">
      <dgm:prSet/>
      <dgm:spPr/>
      <dgm:t>
        <a:bodyPr/>
        <a:lstStyle/>
        <a:p>
          <a:endParaRPr lang="hu-HU"/>
        </a:p>
      </dgm:t>
    </dgm:pt>
    <dgm:pt modelId="{48B23AD9-C4D8-493E-9498-A501B1430C7F}">
      <dgm:prSet/>
      <dgm:spPr/>
      <dgm:t>
        <a:bodyPr/>
        <a:lstStyle/>
        <a:p>
          <a:r>
            <a:rPr lang="hu-HU" dirty="0" smtClean="0"/>
            <a:t>Telefon</a:t>
          </a:r>
          <a:endParaRPr lang="hu-HU" dirty="0"/>
        </a:p>
      </dgm:t>
    </dgm:pt>
    <dgm:pt modelId="{97B2BA3D-C7C1-49CA-9771-44E973136F05}" type="parTrans" cxnId="{26762B48-F7E6-453C-8F91-862BC038A40C}">
      <dgm:prSet/>
      <dgm:spPr/>
      <dgm:t>
        <a:bodyPr/>
        <a:lstStyle/>
        <a:p>
          <a:endParaRPr lang="hu-HU"/>
        </a:p>
      </dgm:t>
    </dgm:pt>
    <dgm:pt modelId="{553F1E19-379B-4F24-B75E-498BC9A9A560}" type="sibTrans" cxnId="{26762B48-F7E6-453C-8F91-862BC038A40C}">
      <dgm:prSet/>
      <dgm:spPr/>
      <dgm:t>
        <a:bodyPr/>
        <a:lstStyle/>
        <a:p>
          <a:endParaRPr lang="hu-HU"/>
        </a:p>
      </dgm:t>
    </dgm:pt>
    <dgm:pt modelId="{5EA5F369-881A-4956-8801-886FA82B889D}">
      <dgm:prSet/>
      <dgm:spPr/>
      <dgm:t>
        <a:bodyPr/>
        <a:lstStyle/>
        <a:p>
          <a:endParaRPr lang="hu-HU" dirty="0"/>
        </a:p>
      </dgm:t>
    </dgm:pt>
    <dgm:pt modelId="{4070872E-8F2C-4B00-A45D-2FE5C562D348}" type="parTrans" cxnId="{E9013989-71C1-41CE-8584-458D5525960A}">
      <dgm:prSet/>
      <dgm:spPr/>
      <dgm:t>
        <a:bodyPr/>
        <a:lstStyle/>
        <a:p>
          <a:endParaRPr lang="hu-HU"/>
        </a:p>
      </dgm:t>
    </dgm:pt>
    <dgm:pt modelId="{5F3ED993-D403-4038-A215-71C5EF12BD5C}" type="sibTrans" cxnId="{E9013989-71C1-41CE-8584-458D5525960A}">
      <dgm:prSet/>
      <dgm:spPr/>
      <dgm:t>
        <a:bodyPr/>
        <a:lstStyle/>
        <a:p>
          <a:endParaRPr lang="hu-HU"/>
        </a:p>
      </dgm:t>
    </dgm:pt>
    <dgm:pt modelId="{7E3FD972-4E15-414E-9593-1686741E11BE}">
      <dgm:prSet/>
      <dgm:spPr/>
      <dgm:t>
        <a:bodyPr/>
        <a:lstStyle/>
        <a:p>
          <a:endParaRPr lang="hu-HU" dirty="0"/>
        </a:p>
      </dgm:t>
    </dgm:pt>
    <dgm:pt modelId="{831FC362-54F5-4307-8D8F-C0BD1C30A6E4}" type="parTrans" cxnId="{CFD34175-2B5F-40C0-BA2B-C72CFB191157}">
      <dgm:prSet/>
      <dgm:spPr/>
      <dgm:t>
        <a:bodyPr/>
        <a:lstStyle/>
        <a:p>
          <a:endParaRPr lang="hu-HU"/>
        </a:p>
      </dgm:t>
    </dgm:pt>
    <dgm:pt modelId="{0CBCB7E7-E52D-4CDA-B07D-D51F17258AC1}" type="sibTrans" cxnId="{CFD34175-2B5F-40C0-BA2B-C72CFB191157}">
      <dgm:prSet/>
      <dgm:spPr/>
      <dgm:t>
        <a:bodyPr/>
        <a:lstStyle/>
        <a:p>
          <a:endParaRPr lang="hu-HU"/>
        </a:p>
      </dgm:t>
    </dgm:pt>
    <dgm:pt modelId="{166E4A41-B488-4823-AF38-3BAFDA0181CC}">
      <dgm:prSet/>
      <dgm:spPr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/>
            </a:gs>
          </a:gsLst>
        </a:gradFill>
      </dgm:spPr>
      <dgm:t>
        <a:bodyPr/>
        <a:lstStyle/>
        <a:p>
          <a:r>
            <a:rPr lang="hu-HU" dirty="0" smtClean="0"/>
            <a:t>Irodaház</a:t>
          </a:r>
          <a:endParaRPr lang="hu-HU" dirty="0"/>
        </a:p>
      </dgm:t>
    </dgm:pt>
    <dgm:pt modelId="{873591FA-DA62-42C4-A0EE-F6CC43B5DFAA}" type="parTrans" cxnId="{1855643B-E7A5-443B-83AB-754B09EC7E8D}">
      <dgm:prSet/>
      <dgm:spPr/>
      <dgm:t>
        <a:bodyPr/>
        <a:lstStyle/>
        <a:p>
          <a:endParaRPr lang="hu-HU"/>
        </a:p>
      </dgm:t>
    </dgm:pt>
    <dgm:pt modelId="{A12581CA-6E2A-40C4-A59F-90AE1425FBB4}" type="sibTrans" cxnId="{1855643B-E7A5-443B-83AB-754B09EC7E8D}">
      <dgm:prSet/>
      <dgm:spPr/>
      <dgm:t>
        <a:bodyPr/>
        <a:lstStyle/>
        <a:p>
          <a:endParaRPr lang="hu-HU"/>
        </a:p>
      </dgm:t>
    </dgm:pt>
    <dgm:pt modelId="{F6A40433-3D5B-4C6A-829B-4A891A0E698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hu-HU"/>
        </a:p>
      </dgm:t>
    </dgm:pt>
    <dgm:pt modelId="{6F6DB591-4C4D-4427-BDED-9B286D16E944}" type="parTrans" cxnId="{E80FDC1F-6B50-4069-9FE4-C485CF573EE4}">
      <dgm:prSet/>
      <dgm:spPr/>
      <dgm:t>
        <a:bodyPr/>
        <a:lstStyle/>
        <a:p>
          <a:endParaRPr lang="hu-HU"/>
        </a:p>
      </dgm:t>
    </dgm:pt>
    <dgm:pt modelId="{78052420-BD61-42F8-887D-464B92E1C549}" type="sibTrans" cxnId="{E80FDC1F-6B50-4069-9FE4-C485CF573EE4}">
      <dgm:prSet/>
      <dgm:spPr/>
      <dgm:t>
        <a:bodyPr/>
        <a:lstStyle/>
        <a:p>
          <a:endParaRPr lang="hu-HU"/>
        </a:p>
      </dgm:t>
    </dgm:pt>
    <dgm:pt modelId="{2F167F8F-7D38-4759-9931-2B7D0A99AA38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u-HU" dirty="0" smtClean="0">
              <a:solidFill>
                <a:schemeClr val="tx2"/>
              </a:solidFill>
            </a:rPr>
            <a:t>?</a:t>
          </a:r>
          <a:endParaRPr lang="hu-HU" dirty="0">
            <a:solidFill>
              <a:schemeClr val="tx2"/>
            </a:solidFill>
          </a:endParaRPr>
        </a:p>
      </dgm:t>
    </dgm:pt>
    <dgm:pt modelId="{FFA88974-CDA8-4F4F-A6F1-4DB856464813}" type="parTrans" cxnId="{22C57525-68EA-4F85-9BA5-4266B1208F23}">
      <dgm:prSet/>
      <dgm:spPr/>
      <dgm:t>
        <a:bodyPr/>
        <a:lstStyle/>
        <a:p>
          <a:endParaRPr lang="hu-HU"/>
        </a:p>
      </dgm:t>
    </dgm:pt>
    <dgm:pt modelId="{8EC868DC-826E-4C27-AB02-7E069152AB94}" type="sibTrans" cxnId="{22C57525-68EA-4F85-9BA5-4266B1208F23}">
      <dgm:prSet/>
      <dgm:spPr/>
      <dgm:t>
        <a:bodyPr/>
        <a:lstStyle/>
        <a:p>
          <a:endParaRPr lang="hu-HU"/>
        </a:p>
      </dgm:t>
    </dgm:pt>
    <dgm:pt modelId="{AC412EC4-7063-455F-93D8-BB58ADA0F02F}" type="pres">
      <dgm:prSet presAssocID="{E0869C58-B71A-4785-A20A-7AAE74EF84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6C39F1A-0994-49F0-A5A0-A95345EB1909}" type="pres">
      <dgm:prSet presAssocID="{0448476F-F564-455E-A0EA-908454CB4745}" presName="vertFlow" presStyleCnt="0"/>
      <dgm:spPr/>
    </dgm:pt>
    <dgm:pt modelId="{D4CF26C0-3A16-45B2-AEA8-168C43BB5831}" type="pres">
      <dgm:prSet presAssocID="{0448476F-F564-455E-A0EA-908454CB4745}" presName="header" presStyleLbl="node1" presStyleIdx="0" presStyleCnt="4" custLinFactY="-64335" custLinFactNeighborY="-100000"/>
      <dgm:spPr/>
      <dgm:t>
        <a:bodyPr/>
        <a:lstStyle/>
        <a:p>
          <a:endParaRPr lang="hu-HU"/>
        </a:p>
      </dgm:t>
    </dgm:pt>
    <dgm:pt modelId="{D44F3D1B-EBBA-44FC-844D-18031A7B5BDE}" type="pres">
      <dgm:prSet presAssocID="{AF0BF10B-1B87-4AD6-B206-F436350538F2}" presName="parTrans" presStyleLbl="sibTrans2D1" presStyleIdx="0" presStyleCnt="8"/>
      <dgm:spPr/>
      <dgm:t>
        <a:bodyPr/>
        <a:lstStyle/>
        <a:p>
          <a:endParaRPr lang="hu-HU"/>
        </a:p>
      </dgm:t>
    </dgm:pt>
    <dgm:pt modelId="{3CA949D1-FF5B-4425-A26B-4FF8313B1680}" type="pres">
      <dgm:prSet presAssocID="{D2B67AC0-777E-4590-8C43-EBFFD393A0A4}" presName="child" presStyleLbl="alignAccFollowNode1" presStyleIdx="0" presStyleCnt="8" custScaleY="282609" custLinFactNeighborY="-55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0D0850-C730-492F-8199-6DC9A6608421}" type="pres">
      <dgm:prSet presAssocID="{FA42AF75-3D62-459D-9617-05B0E0F54F0D}" presName="sibTrans" presStyleLbl="sibTrans2D1" presStyleIdx="1" presStyleCnt="8"/>
      <dgm:spPr/>
      <dgm:t>
        <a:bodyPr/>
        <a:lstStyle/>
        <a:p>
          <a:endParaRPr lang="hu-HU"/>
        </a:p>
      </dgm:t>
    </dgm:pt>
    <dgm:pt modelId="{850A977F-6D4E-42E2-821A-D592DB934F68}" type="pres">
      <dgm:prSet presAssocID="{8ECF406E-32F4-46DA-84A2-358D5FD442FB}" presName="child" presStyleLbl="alignAccFollowNode1" presStyleIdx="1" presStyleCnt="8" custScaleY="282609" custLinFactNeighborY="-55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3E639E-F91C-4291-8F44-552DDD09777D}" type="pres">
      <dgm:prSet presAssocID="{0448476F-F564-455E-A0EA-908454CB4745}" presName="hSp" presStyleCnt="0"/>
      <dgm:spPr/>
    </dgm:pt>
    <dgm:pt modelId="{23744B22-3856-42EE-9A27-FADD741C00CE}" type="pres">
      <dgm:prSet presAssocID="{4FF9C096-7436-44E5-8F1F-A67C6EE5C571}" presName="vertFlow" presStyleCnt="0"/>
      <dgm:spPr/>
    </dgm:pt>
    <dgm:pt modelId="{76F9CB2B-CBD0-4DF0-9F44-803B8B7242C7}" type="pres">
      <dgm:prSet presAssocID="{4FF9C096-7436-44E5-8F1F-A67C6EE5C571}" presName="header" presStyleLbl="node1" presStyleIdx="1" presStyleCnt="4" custLinFactY="-64335" custLinFactNeighborY="-100000"/>
      <dgm:spPr/>
      <dgm:t>
        <a:bodyPr/>
        <a:lstStyle/>
        <a:p>
          <a:endParaRPr lang="hu-HU"/>
        </a:p>
      </dgm:t>
    </dgm:pt>
    <dgm:pt modelId="{09816073-B784-4CC0-9855-B8E40F695C6D}" type="pres">
      <dgm:prSet presAssocID="{4A169414-22BA-419F-B35C-53CE9EAB01D4}" presName="parTrans" presStyleLbl="sibTrans2D1" presStyleIdx="2" presStyleCnt="8"/>
      <dgm:spPr/>
      <dgm:t>
        <a:bodyPr/>
        <a:lstStyle/>
        <a:p>
          <a:endParaRPr lang="hu-HU"/>
        </a:p>
      </dgm:t>
    </dgm:pt>
    <dgm:pt modelId="{1FCD6C3E-29FC-4038-A8E0-1382CB5D3948}" type="pres">
      <dgm:prSet presAssocID="{30A12082-0F5D-466E-BEFB-285D9212BB5F}" presName="child" presStyleLbl="alignAccFollowNode1" presStyleIdx="2" presStyleCnt="8" custScaleY="282609" custLinFactNeighborY="-55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9EA31B-3D63-4EE9-846D-CFD222AF3B91}" type="pres">
      <dgm:prSet presAssocID="{3EDB62C6-AB36-4A8D-9D60-820F51D3E021}" presName="sibTrans" presStyleLbl="sibTrans2D1" presStyleIdx="3" presStyleCnt="8"/>
      <dgm:spPr/>
      <dgm:t>
        <a:bodyPr/>
        <a:lstStyle/>
        <a:p>
          <a:endParaRPr lang="hu-HU"/>
        </a:p>
      </dgm:t>
    </dgm:pt>
    <dgm:pt modelId="{E73F678C-4279-444B-9076-186F4AD22A3C}" type="pres">
      <dgm:prSet presAssocID="{B4126AB3-DAEC-42AE-9016-0EFFB17E0511}" presName="child" presStyleLbl="alignAccFollowNode1" presStyleIdx="3" presStyleCnt="8" custScaleY="282609" custLinFactNeighborY="-55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BA0192-0621-41C7-B0A0-20BC37AD4F8D}" type="pres">
      <dgm:prSet presAssocID="{4FF9C096-7436-44E5-8F1F-A67C6EE5C571}" presName="hSp" presStyleCnt="0"/>
      <dgm:spPr/>
    </dgm:pt>
    <dgm:pt modelId="{B76ED438-B6B0-453B-99FF-C236FA94EDBF}" type="pres">
      <dgm:prSet presAssocID="{48B23AD9-C4D8-493E-9498-A501B1430C7F}" presName="vertFlow" presStyleCnt="0"/>
      <dgm:spPr/>
    </dgm:pt>
    <dgm:pt modelId="{FD39329B-04B1-4973-9908-A50458F5E772}" type="pres">
      <dgm:prSet presAssocID="{48B23AD9-C4D8-493E-9498-A501B1430C7F}" presName="header" presStyleLbl="node1" presStyleIdx="2" presStyleCnt="4" custScaleX="38755" custLinFactY="-64335" custLinFactNeighborY="-100000"/>
      <dgm:spPr/>
      <dgm:t>
        <a:bodyPr/>
        <a:lstStyle/>
        <a:p>
          <a:endParaRPr lang="hu-HU"/>
        </a:p>
      </dgm:t>
    </dgm:pt>
    <dgm:pt modelId="{2AE6CB94-B325-4C8A-AC61-6AF3EF9209DC}" type="pres">
      <dgm:prSet presAssocID="{4070872E-8F2C-4B00-A45D-2FE5C562D348}" presName="parTrans" presStyleLbl="sibTrans2D1" presStyleIdx="4" presStyleCnt="8"/>
      <dgm:spPr/>
      <dgm:t>
        <a:bodyPr/>
        <a:lstStyle/>
        <a:p>
          <a:endParaRPr lang="hu-HU"/>
        </a:p>
      </dgm:t>
    </dgm:pt>
    <dgm:pt modelId="{63BB9A73-169F-42BD-BE60-32A85E4AAC42}" type="pres">
      <dgm:prSet presAssocID="{5EA5F369-881A-4956-8801-886FA82B889D}" presName="child" presStyleLbl="alignAccFollowNode1" presStyleIdx="4" presStyleCnt="8" custScaleX="38755" custScaleY="282609" custLinFactNeighborY="-55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E712FB-CF7A-4254-8AC3-CDD38F570E2F}" type="pres">
      <dgm:prSet presAssocID="{5F3ED993-D403-4038-A215-71C5EF12BD5C}" presName="sibTrans" presStyleLbl="sibTrans2D1" presStyleIdx="5" presStyleCnt="8"/>
      <dgm:spPr/>
      <dgm:t>
        <a:bodyPr/>
        <a:lstStyle/>
        <a:p>
          <a:endParaRPr lang="hu-HU"/>
        </a:p>
      </dgm:t>
    </dgm:pt>
    <dgm:pt modelId="{22F0D727-2D86-4F5D-8885-783D797EF173}" type="pres">
      <dgm:prSet presAssocID="{7E3FD972-4E15-414E-9593-1686741E11BE}" presName="child" presStyleLbl="alignAccFollowNode1" presStyleIdx="5" presStyleCnt="8" custScaleX="38755" custScaleY="282609" custLinFactNeighborY="-55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6C516C-0D31-4309-9276-4B1071034C4C}" type="pres">
      <dgm:prSet presAssocID="{48B23AD9-C4D8-493E-9498-A501B1430C7F}" presName="hSp" presStyleCnt="0"/>
      <dgm:spPr/>
    </dgm:pt>
    <dgm:pt modelId="{53B1DF8D-957C-48C3-93F0-0921954E4152}" type="pres">
      <dgm:prSet presAssocID="{166E4A41-B488-4823-AF38-3BAFDA0181CC}" presName="vertFlow" presStyleCnt="0"/>
      <dgm:spPr/>
    </dgm:pt>
    <dgm:pt modelId="{9EC893F5-AB7B-4BCE-9262-EFDC6A0709F5}" type="pres">
      <dgm:prSet presAssocID="{166E4A41-B488-4823-AF38-3BAFDA0181CC}" presName="header" presStyleLbl="node1" presStyleIdx="3" presStyleCnt="4" custLinFactY="-11547" custLinFactNeighborY="-100000"/>
      <dgm:spPr/>
      <dgm:t>
        <a:bodyPr/>
        <a:lstStyle/>
        <a:p>
          <a:endParaRPr lang="hu-HU"/>
        </a:p>
      </dgm:t>
    </dgm:pt>
    <dgm:pt modelId="{F9E332B2-0D5B-419D-B51C-20521EB00CEB}" type="pres">
      <dgm:prSet presAssocID="{6F6DB591-4C4D-4427-BDED-9B286D16E944}" presName="parTrans" presStyleLbl="sibTrans2D1" presStyleIdx="6" presStyleCnt="8"/>
      <dgm:spPr/>
      <dgm:t>
        <a:bodyPr/>
        <a:lstStyle/>
        <a:p>
          <a:endParaRPr lang="hu-HU"/>
        </a:p>
      </dgm:t>
    </dgm:pt>
    <dgm:pt modelId="{1EBEC7D2-E81E-45D5-B92F-F8D9D04D72AC}" type="pres">
      <dgm:prSet presAssocID="{F6A40433-3D5B-4C6A-829B-4A891A0E698A}" presName="child" presStyleLbl="alignAccFollowNode1" presStyleIdx="6" presStyleCnt="8" custScaleY="286283" custLinFactNeighborY="-6644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02A66E-39F1-43E0-AE8A-1120FE031ED3}" type="pres">
      <dgm:prSet presAssocID="{78052420-BD61-42F8-887D-464B92E1C549}" presName="sibTrans" presStyleLbl="sibTrans2D1" presStyleIdx="7" presStyleCnt="8"/>
      <dgm:spPr/>
      <dgm:t>
        <a:bodyPr/>
        <a:lstStyle/>
        <a:p>
          <a:endParaRPr lang="hu-HU"/>
        </a:p>
      </dgm:t>
    </dgm:pt>
    <dgm:pt modelId="{633BA421-AB92-4035-B8B2-47B3CF1A9F8A}" type="pres">
      <dgm:prSet presAssocID="{2F167F8F-7D38-4759-9931-2B7D0A99AA38}" presName="child" presStyleLbl="alignAccFollowNode1" presStyleIdx="7" presStyleCnt="8" custScaleY="286283" custLinFactNeighborY="-6644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7EE9233-A572-442C-96CA-BC5D3CD930C9}" type="presOf" srcId="{78052420-BD61-42F8-887D-464B92E1C549}" destId="{7802A66E-39F1-43E0-AE8A-1120FE031ED3}" srcOrd="0" destOrd="0" presId="urn:microsoft.com/office/officeart/2005/8/layout/lProcess1"/>
    <dgm:cxn modelId="{337930BB-D588-470F-95CE-95DC6E7BD4CC}" type="presOf" srcId="{D2B67AC0-777E-4590-8C43-EBFFD393A0A4}" destId="{3CA949D1-FF5B-4425-A26B-4FF8313B1680}" srcOrd="0" destOrd="0" presId="urn:microsoft.com/office/officeart/2005/8/layout/lProcess1"/>
    <dgm:cxn modelId="{22C57525-68EA-4F85-9BA5-4266B1208F23}" srcId="{166E4A41-B488-4823-AF38-3BAFDA0181CC}" destId="{2F167F8F-7D38-4759-9931-2B7D0A99AA38}" srcOrd="1" destOrd="0" parTransId="{FFA88974-CDA8-4F4F-A6F1-4DB856464813}" sibTransId="{8EC868DC-826E-4C27-AB02-7E069152AB94}"/>
    <dgm:cxn modelId="{95FB7CE8-E0CA-43BF-91EE-B3FD9F4E2584}" type="presOf" srcId="{3EDB62C6-AB36-4A8D-9D60-820F51D3E021}" destId="{FC9EA31B-3D63-4EE9-846D-CFD222AF3B91}" srcOrd="0" destOrd="0" presId="urn:microsoft.com/office/officeart/2005/8/layout/lProcess1"/>
    <dgm:cxn modelId="{3735482A-0EE8-4895-B070-F8A2792F0BD1}" type="presOf" srcId="{0448476F-F564-455E-A0EA-908454CB4745}" destId="{D4CF26C0-3A16-45B2-AEA8-168C43BB5831}" srcOrd="0" destOrd="0" presId="urn:microsoft.com/office/officeart/2005/8/layout/lProcess1"/>
    <dgm:cxn modelId="{3F8136E2-70F0-4515-8749-29A95C5798E6}" srcId="{0448476F-F564-455E-A0EA-908454CB4745}" destId="{D2B67AC0-777E-4590-8C43-EBFFD393A0A4}" srcOrd="0" destOrd="0" parTransId="{AF0BF10B-1B87-4AD6-B206-F436350538F2}" sibTransId="{FA42AF75-3D62-459D-9617-05B0E0F54F0D}"/>
    <dgm:cxn modelId="{38593433-E04A-44DC-A41E-5D3AF59DE8D9}" type="presOf" srcId="{5F3ED993-D403-4038-A215-71C5EF12BD5C}" destId="{04E712FB-CF7A-4254-8AC3-CDD38F570E2F}" srcOrd="0" destOrd="0" presId="urn:microsoft.com/office/officeart/2005/8/layout/lProcess1"/>
    <dgm:cxn modelId="{4C2BB793-7399-48DE-81ED-4963B16B9F91}" type="presOf" srcId="{FA42AF75-3D62-459D-9617-05B0E0F54F0D}" destId="{410D0850-C730-492F-8199-6DC9A6608421}" srcOrd="0" destOrd="0" presId="urn:microsoft.com/office/officeart/2005/8/layout/lProcess1"/>
    <dgm:cxn modelId="{003D6256-BC9B-4EAF-9AF8-342269F93FFB}" srcId="{4FF9C096-7436-44E5-8F1F-A67C6EE5C571}" destId="{30A12082-0F5D-466E-BEFB-285D9212BB5F}" srcOrd="0" destOrd="0" parTransId="{4A169414-22BA-419F-B35C-53CE9EAB01D4}" sibTransId="{3EDB62C6-AB36-4A8D-9D60-820F51D3E021}"/>
    <dgm:cxn modelId="{D6D630BC-1DB4-435F-ACDD-D204ECDAA39A}" type="presOf" srcId="{B4126AB3-DAEC-42AE-9016-0EFFB17E0511}" destId="{E73F678C-4279-444B-9076-186F4AD22A3C}" srcOrd="0" destOrd="0" presId="urn:microsoft.com/office/officeart/2005/8/layout/lProcess1"/>
    <dgm:cxn modelId="{FC34C644-1AE8-42DA-B667-A1930C92B2F8}" type="presOf" srcId="{7E3FD972-4E15-414E-9593-1686741E11BE}" destId="{22F0D727-2D86-4F5D-8885-783D797EF173}" srcOrd="0" destOrd="0" presId="urn:microsoft.com/office/officeart/2005/8/layout/lProcess1"/>
    <dgm:cxn modelId="{CFD34175-2B5F-40C0-BA2B-C72CFB191157}" srcId="{48B23AD9-C4D8-493E-9498-A501B1430C7F}" destId="{7E3FD972-4E15-414E-9593-1686741E11BE}" srcOrd="1" destOrd="0" parTransId="{831FC362-54F5-4307-8D8F-C0BD1C30A6E4}" sibTransId="{0CBCB7E7-E52D-4CDA-B07D-D51F17258AC1}"/>
    <dgm:cxn modelId="{26762B48-F7E6-453C-8F91-862BC038A40C}" srcId="{E0869C58-B71A-4785-A20A-7AAE74EF8496}" destId="{48B23AD9-C4D8-493E-9498-A501B1430C7F}" srcOrd="2" destOrd="0" parTransId="{97B2BA3D-C7C1-49CA-9771-44E973136F05}" sibTransId="{553F1E19-379B-4F24-B75E-498BC9A9A560}"/>
    <dgm:cxn modelId="{1855643B-E7A5-443B-83AB-754B09EC7E8D}" srcId="{E0869C58-B71A-4785-A20A-7AAE74EF8496}" destId="{166E4A41-B488-4823-AF38-3BAFDA0181CC}" srcOrd="3" destOrd="0" parTransId="{873591FA-DA62-42C4-A0EE-F6CC43B5DFAA}" sibTransId="{A12581CA-6E2A-40C4-A59F-90AE1425FBB4}"/>
    <dgm:cxn modelId="{107B7815-F905-4355-AE9F-37FD0F1E555F}" type="presOf" srcId="{6F6DB591-4C4D-4427-BDED-9B286D16E944}" destId="{F9E332B2-0D5B-419D-B51C-20521EB00CEB}" srcOrd="0" destOrd="0" presId="urn:microsoft.com/office/officeart/2005/8/layout/lProcess1"/>
    <dgm:cxn modelId="{E80FDC1F-6B50-4069-9FE4-C485CF573EE4}" srcId="{166E4A41-B488-4823-AF38-3BAFDA0181CC}" destId="{F6A40433-3D5B-4C6A-829B-4A891A0E698A}" srcOrd="0" destOrd="0" parTransId="{6F6DB591-4C4D-4427-BDED-9B286D16E944}" sibTransId="{78052420-BD61-42F8-887D-464B92E1C549}"/>
    <dgm:cxn modelId="{FD08F2F0-B67A-44F0-AB4B-16489927C3F9}" type="presOf" srcId="{166E4A41-B488-4823-AF38-3BAFDA0181CC}" destId="{9EC893F5-AB7B-4BCE-9262-EFDC6A0709F5}" srcOrd="0" destOrd="0" presId="urn:microsoft.com/office/officeart/2005/8/layout/lProcess1"/>
    <dgm:cxn modelId="{CCBFFDA3-5A79-4C9C-BCC2-875D975A675A}" type="presOf" srcId="{E0869C58-B71A-4785-A20A-7AAE74EF8496}" destId="{AC412EC4-7063-455F-93D8-BB58ADA0F02F}" srcOrd="0" destOrd="0" presId="urn:microsoft.com/office/officeart/2005/8/layout/lProcess1"/>
    <dgm:cxn modelId="{8C602C9D-92A5-4B40-A478-3CDF82631DC6}" type="presOf" srcId="{F6A40433-3D5B-4C6A-829B-4A891A0E698A}" destId="{1EBEC7D2-E81E-45D5-B92F-F8D9D04D72AC}" srcOrd="0" destOrd="0" presId="urn:microsoft.com/office/officeart/2005/8/layout/lProcess1"/>
    <dgm:cxn modelId="{E54E138D-6CEC-488A-B531-EADEC8CAA982}" type="presOf" srcId="{5EA5F369-881A-4956-8801-886FA82B889D}" destId="{63BB9A73-169F-42BD-BE60-32A85E4AAC42}" srcOrd="0" destOrd="0" presId="urn:microsoft.com/office/officeart/2005/8/layout/lProcess1"/>
    <dgm:cxn modelId="{D6829A06-9C18-4357-A383-1E5B24739DF8}" type="presOf" srcId="{AF0BF10B-1B87-4AD6-B206-F436350538F2}" destId="{D44F3D1B-EBBA-44FC-844D-18031A7B5BDE}" srcOrd="0" destOrd="0" presId="urn:microsoft.com/office/officeart/2005/8/layout/lProcess1"/>
    <dgm:cxn modelId="{50A5E2AD-18A9-4533-A31F-E031766DE1EB}" type="presOf" srcId="{2F167F8F-7D38-4759-9931-2B7D0A99AA38}" destId="{633BA421-AB92-4035-B8B2-47B3CF1A9F8A}" srcOrd="0" destOrd="0" presId="urn:microsoft.com/office/officeart/2005/8/layout/lProcess1"/>
    <dgm:cxn modelId="{E9013989-71C1-41CE-8584-458D5525960A}" srcId="{48B23AD9-C4D8-493E-9498-A501B1430C7F}" destId="{5EA5F369-881A-4956-8801-886FA82B889D}" srcOrd="0" destOrd="0" parTransId="{4070872E-8F2C-4B00-A45D-2FE5C562D348}" sibTransId="{5F3ED993-D403-4038-A215-71C5EF12BD5C}"/>
    <dgm:cxn modelId="{0F3621CC-3037-4711-A0D0-55637D556C96}" type="presOf" srcId="{30A12082-0F5D-466E-BEFB-285D9212BB5F}" destId="{1FCD6C3E-29FC-4038-A8E0-1382CB5D3948}" srcOrd="0" destOrd="0" presId="urn:microsoft.com/office/officeart/2005/8/layout/lProcess1"/>
    <dgm:cxn modelId="{CC26D82F-195C-4727-AA50-094E311F4C55}" type="presOf" srcId="{8ECF406E-32F4-46DA-84A2-358D5FD442FB}" destId="{850A977F-6D4E-42E2-821A-D592DB934F68}" srcOrd="0" destOrd="0" presId="urn:microsoft.com/office/officeart/2005/8/layout/lProcess1"/>
    <dgm:cxn modelId="{5BBE188E-DCB7-4C8E-8BA8-579F004DC080}" srcId="{4FF9C096-7436-44E5-8F1F-A67C6EE5C571}" destId="{B4126AB3-DAEC-42AE-9016-0EFFB17E0511}" srcOrd="1" destOrd="0" parTransId="{33086923-A12C-43D2-B2C9-BDB3E8653826}" sibTransId="{DBB73182-4149-4CEC-9DFB-1156B33F9DD3}"/>
    <dgm:cxn modelId="{26FA8A1A-4124-415F-9E43-47490CC8E379}" type="presOf" srcId="{4A169414-22BA-419F-B35C-53CE9EAB01D4}" destId="{09816073-B784-4CC0-9855-B8E40F695C6D}" srcOrd="0" destOrd="0" presId="urn:microsoft.com/office/officeart/2005/8/layout/lProcess1"/>
    <dgm:cxn modelId="{E2BC61F6-05A4-4AEC-89E5-0E93FA4F75F9}" type="presOf" srcId="{48B23AD9-C4D8-493E-9498-A501B1430C7F}" destId="{FD39329B-04B1-4973-9908-A50458F5E772}" srcOrd="0" destOrd="0" presId="urn:microsoft.com/office/officeart/2005/8/layout/lProcess1"/>
    <dgm:cxn modelId="{D2D60017-F2ED-49F7-82F5-F0C72CBC8291}" srcId="{0448476F-F564-455E-A0EA-908454CB4745}" destId="{8ECF406E-32F4-46DA-84A2-358D5FD442FB}" srcOrd="1" destOrd="0" parTransId="{E3171A1E-C982-4AF4-B4E8-4C31A9B3812D}" sibTransId="{69407376-4EF4-40D8-8EF6-63FC2A8C9E45}"/>
    <dgm:cxn modelId="{C40D9322-1950-4377-B1E2-11779F62B2BA}" type="presOf" srcId="{4070872E-8F2C-4B00-A45D-2FE5C562D348}" destId="{2AE6CB94-B325-4C8A-AC61-6AF3EF9209DC}" srcOrd="0" destOrd="0" presId="urn:microsoft.com/office/officeart/2005/8/layout/lProcess1"/>
    <dgm:cxn modelId="{EAA4E7A8-F083-4B55-ABE7-DD331AA92B60}" srcId="{E0869C58-B71A-4785-A20A-7AAE74EF8496}" destId="{0448476F-F564-455E-A0EA-908454CB4745}" srcOrd="0" destOrd="0" parTransId="{EF85BF0D-3F3F-447F-A60A-73E45E6AA9BB}" sibTransId="{C951DD62-9B43-4D77-9AF0-273895498A72}"/>
    <dgm:cxn modelId="{32FE929F-68DD-4325-9549-12914F16A602}" type="presOf" srcId="{4FF9C096-7436-44E5-8F1F-A67C6EE5C571}" destId="{76F9CB2B-CBD0-4DF0-9F44-803B8B7242C7}" srcOrd="0" destOrd="0" presId="urn:microsoft.com/office/officeart/2005/8/layout/lProcess1"/>
    <dgm:cxn modelId="{33162839-BC51-4B2E-AF7C-AE11BB59076E}" srcId="{E0869C58-B71A-4785-A20A-7AAE74EF8496}" destId="{4FF9C096-7436-44E5-8F1F-A67C6EE5C571}" srcOrd="1" destOrd="0" parTransId="{4D3CA4A6-1615-428E-B94A-6B09ACD58461}" sibTransId="{2601E294-727E-4FF3-A953-CFB6659CF572}"/>
    <dgm:cxn modelId="{DDE63422-6DFD-4E9D-A539-7776A80D3267}" type="presParOf" srcId="{AC412EC4-7063-455F-93D8-BB58ADA0F02F}" destId="{76C39F1A-0994-49F0-A5A0-A95345EB1909}" srcOrd="0" destOrd="0" presId="urn:microsoft.com/office/officeart/2005/8/layout/lProcess1"/>
    <dgm:cxn modelId="{F7F3E87C-8F65-4A1B-9760-F41B09F87A41}" type="presParOf" srcId="{76C39F1A-0994-49F0-A5A0-A95345EB1909}" destId="{D4CF26C0-3A16-45B2-AEA8-168C43BB5831}" srcOrd="0" destOrd="0" presId="urn:microsoft.com/office/officeart/2005/8/layout/lProcess1"/>
    <dgm:cxn modelId="{6A2818D5-A3B2-4771-9441-2DFF2043F325}" type="presParOf" srcId="{76C39F1A-0994-49F0-A5A0-A95345EB1909}" destId="{D44F3D1B-EBBA-44FC-844D-18031A7B5BDE}" srcOrd="1" destOrd="0" presId="urn:microsoft.com/office/officeart/2005/8/layout/lProcess1"/>
    <dgm:cxn modelId="{FECC71C8-FC54-484B-82D1-687A353F1C47}" type="presParOf" srcId="{76C39F1A-0994-49F0-A5A0-A95345EB1909}" destId="{3CA949D1-FF5B-4425-A26B-4FF8313B1680}" srcOrd="2" destOrd="0" presId="urn:microsoft.com/office/officeart/2005/8/layout/lProcess1"/>
    <dgm:cxn modelId="{C6CF2AFB-CFC2-4F60-A041-6571617A31D0}" type="presParOf" srcId="{76C39F1A-0994-49F0-A5A0-A95345EB1909}" destId="{410D0850-C730-492F-8199-6DC9A6608421}" srcOrd="3" destOrd="0" presId="urn:microsoft.com/office/officeart/2005/8/layout/lProcess1"/>
    <dgm:cxn modelId="{232F14CF-A0F6-4D5E-A339-DAB8EBDA4777}" type="presParOf" srcId="{76C39F1A-0994-49F0-A5A0-A95345EB1909}" destId="{850A977F-6D4E-42E2-821A-D592DB934F68}" srcOrd="4" destOrd="0" presId="urn:microsoft.com/office/officeart/2005/8/layout/lProcess1"/>
    <dgm:cxn modelId="{74EE243D-3609-415E-B4F8-9A8B8E1A8E3A}" type="presParOf" srcId="{AC412EC4-7063-455F-93D8-BB58ADA0F02F}" destId="{8B3E639E-F91C-4291-8F44-552DDD09777D}" srcOrd="1" destOrd="0" presId="urn:microsoft.com/office/officeart/2005/8/layout/lProcess1"/>
    <dgm:cxn modelId="{EF610CC6-9BE6-4CFE-ABAB-C2495E415408}" type="presParOf" srcId="{AC412EC4-7063-455F-93D8-BB58ADA0F02F}" destId="{23744B22-3856-42EE-9A27-FADD741C00CE}" srcOrd="2" destOrd="0" presId="urn:microsoft.com/office/officeart/2005/8/layout/lProcess1"/>
    <dgm:cxn modelId="{540D9340-04C8-45A4-BEB4-9B5C88924D45}" type="presParOf" srcId="{23744B22-3856-42EE-9A27-FADD741C00CE}" destId="{76F9CB2B-CBD0-4DF0-9F44-803B8B7242C7}" srcOrd="0" destOrd="0" presId="urn:microsoft.com/office/officeart/2005/8/layout/lProcess1"/>
    <dgm:cxn modelId="{50CDA83B-EE78-4588-9DD2-E0F0383326EB}" type="presParOf" srcId="{23744B22-3856-42EE-9A27-FADD741C00CE}" destId="{09816073-B784-4CC0-9855-B8E40F695C6D}" srcOrd="1" destOrd="0" presId="urn:microsoft.com/office/officeart/2005/8/layout/lProcess1"/>
    <dgm:cxn modelId="{04F3189C-2C9E-4874-A2D0-DB9E06518571}" type="presParOf" srcId="{23744B22-3856-42EE-9A27-FADD741C00CE}" destId="{1FCD6C3E-29FC-4038-A8E0-1382CB5D3948}" srcOrd="2" destOrd="0" presId="urn:microsoft.com/office/officeart/2005/8/layout/lProcess1"/>
    <dgm:cxn modelId="{1C34B2B8-3271-43E4-8289-9C6E8B0EB427}" type="presParOf" srcId="{23744B22-3856-42EE-9A27-FADD741C00CE}" destId="{FC9EA31B-3D63-4EE9-846D-CFD222AF3B91}" srcOrd="3" destOrd="0" presId="urn:microsoft.com/office/officeart/2005/8/layout/lProcess1"/>
    <dgm:cxn modelId="{E48548AD-944D-445B-A7FB-1B93D08702E3}" type="presParOf" srcId="{23744B22-3856-42EE-9A27-FADD741C00CE}" destId="{E73F678C-4279-444B-9076-186F4AD22A3C}" srcOrd="4" destOrd="0" presId="urn:microsoft.com/office/officeart/2005/8/layout/lProcess1"/>
    <dgm:cxn modelId="{53AC7654-F32F-4421-8CE4-07327D44187E}" type="presParOf" srcId="{AC412EC4-7063-455F-93D8-BB58ADA0F02F}" destId="{9EBA0192-0621-41C7-B0A0-20BC37AD4F8D}" srcOrd="3" destOrd="0" presId="urn:microsoft.com/office/officeart/2005/8/layout/lProcess1"/>
    <dgm:cxn modelId="{974A4C38-AA48-42CC-926D-B4C4713DAA7D}" type="presParOf" srcId="{AC412EC4-7063-455F-93D8-BB58ADA0F02F}" destId="{B76ED438-B6B0-453B-99FF-C236FA94EDBF}" srcOrd="4" destOrd="0" presId="urn:microsoft.com/office/officeart/2005/8/layout/lProcess1"/>
    <dgm:cxn modelId="{9E35D01D-C555-479C-A5A6-B516E50C0422}" type="presParOf" srcId="{B76ED438-B6B0-453B-99FF-C236FA94EDBF}" destId="{FD39329B-04B1-4973-9908-A50458F5E772}" srcOrd="0" destOrd="0" presId="urn:microsoft.com/office/officeart/2005/8/layout/lProcess1"/>
    <dgm:cxn modelId="{5C079039-101F-469A-AD28-7F8B29B51331}" type="presParOf" srcId="{B76ED438-B6B0-453B-99FF-C236FA94EDBF}" destId="{2AE6CB94-B325-4C8A-AC61-6AF3EF9209DC}" srcOrd="1" destOrd="0" presId="urn:microsoft.com/office/officeart/2005/8/layout/lProcess1"/>
    <dgm:cxn modelId="{BCB29405-E16B-427A-BDE9-EAFC43AD9121}" type="presParOf" srcId="{B76ED438-B6B0-453B-99FF-C236FA94EDBF}" destId="{63BB9A73-169F-42BD-BE60-32A85E4AAC42}" srcOrd="2" destOrd="0" presId="urn:microsoft.com/office/officeart/2005/8/layout/lProcess1"/>
    <dgm:cxn modelId="{9BD1FB57-A0CB-4E56-8E48-58842CF3C93D}" type="presParOf" srcId="{B76ED438-B6B0-453B-99FF-C236FA94EDBF}" destId="{04E712FB-CF7A-4254-8AC3-CDD38F570E2F}" srcOrd="3" destOrd="0" presId="urn:microsoft.com/office/officeart/2005/8/layout/lProcess1"/>
    <dgm:cxn modelId="{8E8E682D-9B77-4A0B-BED5-A4CBBE8DCD1C}" type="presParOf" srcId="{B76ED438-B6B0-453B-99FF-C236FA94EDBF}" destId="{22F0D727-2D86-4F5D-8885-783D797EF173}" srcOrd="4" destOrd="0" presId="urn:microsoft.com/office/officeart/2005/8/layout/lProcess1"/>
    <dgm:cxn modelId="{BDD108B9-26C1-4FFA-A01E-3D7B3E4C43C6}" type="presParOf" srcId="{AC412EC4-7063-455F-93D8-BB58ADA0F02F}" destId="{726C516C-0D31-4309-9276-4B1071034C4C}" srcOrd="5" destOrd="0" presId="urn:microsoft.com/office/officeart/2005/8/layout/lProcess1"/>
    <dgm:cxn modelId="{0F74F62F-CC59-4623-9480-086EF2BE4C9F}" type="presParOf" srcId="{AC412EC4-7063-455F-93D8-BB58ADA0F02F}" destId="{53B1DF8D-957C-48C3-93F0-0921954E4152}" srcOrd="6" destOrd="0" presId="urn:microsoft.com/office/officeart/2005/8/layout/lProcess1"/>
    <dgm:cxn modelId="{CE379CD5-B2A4-46ED-8337-B3DA5480F218}" type="presParOf" srcId="{53B1DF8D-957C-48C3-93F0-0921954E4152}" destId="{9EC893F5-AB7B-4BCE-9262-EFDC6A0709F5}" srcOrd="0" destOrd="0" presId="urn:microsoft.com/office/officeart/2005/8/layout/lProcess1"/>
    <dgm:cxn modelId="{4F3A1E76-8693-45AD-A775-07FAFD47B6A6}" type="presParOf" srcId="{53B1DF8D-957C-48C3-93F0-0921954E4152}" destId="{F9E332B2-0D5B-419D-B51C-20521EB00CEB}" srcOrd="1" destOrd="0" presId="urn:microsoft.com/office/officeart/2005/8/layout/lProcess1"/>
    <dgm:cxn modelId="{88FEB480-EFE8-4A69-A460-387B64BD8D27}" type="presParOf" srcId="{53B1DF8D-957C-48C3-93F0-0921954E4152}" destId="{1EBEC7D2-E81E-45D5-B92F-F8D9D04D72AC}" srcOrd="2" destOrd="0" presId="urn:microsoft.com/office/officeart/2005/8/layout/lProcess1"/>
    <dgm:cxn modelId="{83500ADC-A511-4326-88D9-FDE7EDE76A4E}" type="presParOf" srcId="{53B1DF8D-957C-48C3-93F0-0921954E4152}" destId="{7802A66E-39F1-43E0-AE8A-1120FE031ED3}" srcOrd="3" destOrd="0" presId="urn:microsoft.com/office/officeart/2005/8/layout/lProcess1"/>
    <dgm:cxn modelId="{54540858-E7A6-4BEF-825A-68F784D25A18}" type="presParOf" srcId="{53B1DF8D-957C-48C3-93F0-0921954E4152}" destId="{633BA421-AB92-4035-B8B2-47B3CF1A9F8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CF26C0-3A16-45B2-AEA8-168C43BB5831}">
      <dsp:nvSpPr>
        <dsp:cNvPr id="0" name=""/>
        <dsp:cNvSpPr/>
      </dsp:nvSpPr>
      <dsp:spPr>
        <a:xfrm>
          <a:off x="3454" y="0"/>
          <a:ext cx="2608027" cy="652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Televízió</a:t>
          </a:r>
          <a:endParaRPr lang="hu-HU" sz="2100" kern="1200" dirty="0"/>
        </a:p>
      </dsp:txBody>
      <dsp:txXfrm>
        <a:off x="3454" y="0"/>
        <a:ext cx="2608027" cy="652006"/>
      </dsp:txXfrm>
    </dsp:sp>
    <dsp:sp modelId="{D44F3D1B-EBBA-44FC-844D-18031A7B5BDE}">
      <dsp:nvSpPr>
        <dsp:cNvPr id="0" name=""/>
        <dsp:cNvSpPr/>
      </dsp:nvSpPr>
      <dsp:spPr>
        <a:xfrm rot="5400000">
          <a:off x="1212375" y="785140"/>
          <a:ext cx="190184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949D1-FF5B-4425-A26B-4FF8313B1680}">
      <dsp:nvSpPr>
        <dsp:cNvPr id="0" name=""/>
        <dsp:cNvSpPr/>
      </dsp:nvSpPr>
      <dsp:spPr>
        <a:xfrm>
          <a:off x="3454" y="1032375"/>
          <a:ext cx="2608027" cy="18426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smtClean="0"/>
            <a:t> </a:t>
          </a:r>
          <a:endParaRPr lang="hu-HU" sz="6500" kern="1200" dirty="0"/>
        </a:p>
      </dsp:txBody>
      <dsp:txXfrm>
        <a:off x="3454" y="1032375"/>
        <a:ext cx="2608027" cy="1842629"/>
      </dsp:txXfrm>
    </dsp:sp>
    <dsp:sp modelId="{410D0850-C730-492F-8199-6DC9A6608421}">
      <dsp:nvSpPr>
        <dsp:cNvPr id="0" name=""/>
        <dsp:cNvSpPr/>
      </dsp:nvSpPr>
      <dsp:spPr>
        <a:xfrm rot="5400000">
          <a:off x="1250417" y="2932056"/>
          <a:ext cx="114101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A977F-6D4E-42E2-821A-D592DB934F68}">
      <dsp:nvSpPr>
        <dsp:cNvPr id="0" name=""/>
        <dsp:cNvSpPr/>
      </dsp:nvSpPr>
      <dsp:spPr>
        <a:xfrm>
          <a:off x="3454" y="3103207"/>
          <a:ext cx="2608027" cy="18426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smtClean="0"/>
            <a:t> </a:t>
          </a:r>
          <a:endParaRPr lang="hu-HU" sz="6500" kern="1200" dirty="0"/>
        </a:p>
      </dsp:txBody>
      <dsp:txXfrm>
        <a:off x="3454" y="3103207"/>
        <a:ext cx="2608027" cy="1842629"/>
      </dsp:txXfrm>
    </dsp:sp>
    <dsp:sp modelId="{76F9CB2B-CBD0-4DF0-9F44-803B8B7242C7}">
      <dsp:nvSpPr>
        <dsp:cNvPr id="0" name=""/>
        <dsp:cNvSpPr/>
      </dsp:nvSpPr>
      <dsp:spPr>
        <a:xfrm>
          <a:off x="2976605" y="0"/>
          <a:ext cx="2608027" cy="652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Számítógép</a:t>
          </a:r>
          <a:endParaRPr lang="hu-HU" sz="2100" kern="1200" dirty="0"/>
        </a:p>
      </dsp:txBody>
      <dsp:txXfrm>
        <a:off x="2976605" y="0"/>
        <a:ext cx="2608027" cy="652006"/>
      </dsp:txXfrm>
    </dsp:sp>
    <dsp:sp modelId="{09816073-B784-4CC0-9855-B8E40F695C6D}">
      <dsp:nvSpPr>
        <dsp:cNvPr id="0" name=""/>
        <dsp:cNvSpPr/>
      </dsp:nvSpPr>
      <dsp:spPr>
        <a:xfrm rot="5400000">
          <a:off x="4185526" y="785140"/>
          <a:ext cx="190184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CD6C3E-29FC-4038-A8E0-1382CB5D3948}">
      <dsp:nvSpPr>
        <dsp:cNvPr id="0" name=""/>
        <dsp:cNvSpPr/>
      </dsp:nvSpPr>
      <dsp:spPr>
        <a:xfrm>
          <a:off x="2976605" y="1032375"/>
          <a:ext cx="2608027" cy="18426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smtClean="0"/>
            <a:t> </a:t>
          </a:r>
          <a:endParaRPr lang="hu-HU" sz="6500" kern="1200" dirty="0"/>
        </a:p>
      </dsp:txBody>
      <dsp:txXfrm>
        <a:off x="2976605" y="1032375"/>
        <a:ext cx="2608027" cy="1842629"/>
      </dsp:txXfrm>
    </dsp:sp>
    <dsp:sp modelId="{FC9EA31B-3D63-4EE9-846D-CFD222AF3B91}">
      <dsp:nvSpPr>
        <dsp:cNvPr id="0" name=""/>
        <dsp:cNvSpPr/>
      </dsp:nvSpPr>
      <dsp:spPr>
        <a:xfrm rot="5400000">
          <a:off x="4223568" y="2932056"/>
          <a:ext cx="114101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F678C-4279-444B-9076-186F4AD22A3C}">
      <dsp:nvSpPr>
        <dsp:cNvPr id="0" name=""/>
        <dsp:cNvSpPr/>
      </dsp:nvSpPr>
      <dsp:spPr>
        <a:xfrm>
          <a:off x="2976605" y="3103207"/>
          <a:ext cx="2608027" cy="18426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smtClean="0"/>
            <a:t> </a:t>
          </a:r>
          <a:endParaRPr lang="hu-HU" sz="6500" kern="1200" dirty="0"/>
        </a:p>
      </dsp:txBody>
      <dsp:txXfrm>
        <a:off x="2976605" y="3103207"/>
        <a:ext cx="2608027" cy="1842629"/>
      </dsp:txXfrm>
    </dsp:sp>
    <dsp:sp modelId="{FD39329B-04B1-4973-9908-A50458F5E772}">
      <dsp:nvSpPr>
        <dsp:cNvPr id="0" name=""/>
        <dsp:cNvSpPr/>
      </dsp:nvSpPr>
      <dsp:spPr>
        <a:xfrm>
          <a:off x="5949756" y="0"/>
          <a:ext cx="1010740" cy="652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Telefon</a:t>
          </a:r>
          <a:endParaRPr lang="hu-HU" sz="2100" kern="1200" dirty="0"/>
        </a:p>
      </dsp:txBody>
      <dsp:txXfrm>
        <a:off x="5949756" y="0"/>
        <a:ext cx="1010740" cy="652006"/>
      </dsp:txXfrm>
    </dsp:sp>
    <dsp:sp modelId="{2AE6CB94-B325-4C8A-AC61-6AF3EF9209DC}">
      <dsp:nvSpPr>
        <dsp:cNvPr id="0" name=""/>
        <dsp:cNvSpPr/>
      </dsp:nvSpPr>
      <dsp:spPr>
        <a:xfrm rot="5400000">
          <a:off x="6360034" y="785140"/>
          <a:ext cx="190184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B9A73-169F-42BD-BE60-32A85E4AAC42}">
      <dsp:nvSpPr>
        <dsp:cNvPr id="0" name=""/>
        <dsp:cNvSpPr/>
      </dsp:nvSpPr>
      <dsp:spPr>
        <a:xfrm>
          <a:off x="5949756" y="1032375"/>
          <a:ext cx="1010740" cy="18426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5949756" y="1032375"/>
        <a:ext cx="1010740" cy="1842629"/>
      </dsp:txXfrm>
    </dsp:sp>
    <dsp:sp modelId="{04E712FB-CF7A-4254-8AC3-CDD38F570E2F}">
      <dsp:nvSpPr>
        <dsp:cNvPr id="0" name=""/>
        <dsp:cNvSpPr/>
      </dsp:nvSpPr>
      <dsp:spPr>
        <a:xfrm rot="5400000">
          <a:off x="6398076" y="2932056"/>
          <a:ext cx="114101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0D727-2D86-4F5D-8885-783D797EF173}">
      <dsp:nvSpPr>
        <dsp:cNvPr id="0" name=""/>
        <dsp:cNvSpPr/>
      </dsp:nvSpPr>
      <dsp:spPr>
        <a:xfrm>
          <a:off x="5949756" y="3103207"/>
          <a:ext cx="1010740" cy="18426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5949756" y="3103207"/>
        <a:ext cx="1010740" cy="1842629"/>
      </dsp:txXfrm>
    </dsp:sp>
    <dsp:sp modelId="{9EC893F5-AB7B-4BCE-9262-EFDC6A0709F5}">
      <dsp:nvSpPr>
        <dsp:cNvPr id="0" name=""/>
        <dsp:cNvSpPr/>
      </dsp:nvSpPr>
      <dsp:spPr>
        <a:xfrm>
          <a:off x="7325621" y="0"/>
          <a:ext cx="2608027" cy="652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Irodaház</a:t>
          </a:r>
          <a:endParaRPr lang="hu-HU" sz="2100" kern="1200" dirty="0"/>
        </a:p>
      </dsp:txBody>
      <dsp:txXfrm>
        <a:off x="7325621" y="0"/>
        <a:ext cx="2608027" cy="652006"/>
      </dsp:txXfrm>
    </dsp:sp>
    <dsp:sp modelId="{F9E332B2-0D5B-419D-B51C-20521EB00CEB}">
      <dsp:nvSpPr>
        <dsp:cNvPr id="0" name=""/>
        <dsp:cNvSpPr/>
      </dsp:nvSpPr>
      <dsp:spPr>
        <a:xfrm rot="5400000">
          <a:off x="8540608" y="773009"/>
          <a:ext cx="178053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EC7D2-E81E-45D5-B92F-F8D9D04D72AC}">
      <dsp:nvSpPr>
        <dsp:cNvPr id="0" name=""/>
        <dsp:cNvSpPr/>
      </dsp:nvSpPr>
      <dsp:spPr>
        <a:xfrm>
          <a:off x="7325621" y="1008113"/>
          <a:ext cx="2608027" cy="18665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/>
        </a:p>
      </dsp:txBody>
      <dsp:txXfrm>
        <a:off x="7325621" y="1008113"/>
        <a:ext cx="2608027" cy="1866584"/>
      </dsp:txXfrm>
    </dsp:sp>
    <dsp:sp modelId="{7802A66E-39F1-43E0-AE8A-1120FE031ED3}">
      <dsp:nvSpPr>
        <dsp:cNvPr id="0" name=""/>
        <dsp:cNvSpPr/>
      </dsp:nvSpPr>
      <dsp:spPr>
        <a:xfrm rot="5400000">
          <a:off x="8572584" y="2931748"/>
          <a:ext cx="114101" cy="11410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BA421-AB92-4035-B8B2-47B3CF1A9F8A}">
      <dsp:nvSpPr>
        <dsp:cNvPr id="0" name=""/>
        <dsp:cNvSpPr/>
      </dsp:nvSpPr>
      <dsp:spPr>
        <a:xfrm>
          <a:off x="7325621" y="3102900"/>
          <a:ext cx="2608027" cy="186658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500" kern="1200" dirty="0" smtClean="0">
              <a:solidFill>
                <a:schemeClr val="tx2"/>
              </a:solidFill>
            </a:rPr>
            <a:t>?</a:t>
          </a:r>
          <a:endParaRPr lang="hu-HU" sz="6500" kern="1200" dirty="0">
            <a:solidFill>
              <a:schemeClr val="tx2"/>
            </a:solidFill>
          </a:endParaRPr>
        </a:p>
      </dsp:txBody>
      <dsp:txXfrm>
        <a:off x="7325621" y="3102900"/>
        <a:ext cx="2608027" cy="186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05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l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909" y="1"/>
            <a:ext cx="2950531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r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858"/>
            <a:ext cx="2952054" cy="4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l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909" y="9445858"/>
            <a:ext cx="2950531" cy="4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r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782CE6-6325-4760-B384-53DED6D9F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05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l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909" y="1"/>
            <a:ext cx="2950531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>
            <a:lvl1pPr algn="r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7208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2" y="4723700"/>
            <a:ext cx="5450180" cy="447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58"/>
            <a:ext cx="2952054" cy="4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l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909" y="9445858"/>
            <a:ext cx="2950531" cy="49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1" rIns="95743" bIns="47871" numCol="1" anchor="b" anchorCtr="0" compatLnSpc="1">
            <a:prstTxWarp prst="textNoShape">
              <a:avLst/>
            </a:prstTxWarp>
          </a:bodyPr>
          <a:lstStyle>
            <a:lvl1pPr algn="r" defTabSz="957613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6C9E8F-6CC9-4325-B421-59B88F5A6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3A821-1916-4EFC-A88A-E49754CF914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A6C02-33DD-4C1E-8F2E-AE94D547DAC0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A sok –</a:t>
            </a:r>
            <a:r>
              <a:rPr lang="hu-HU" dirty="0" err="1" smtClean="0">
                <a:solidFill>
                  <a:schemeClr val="tx2"/>
                </a:solidFill>
              </a:rPr>
              <a:t>sok</a:t>
            </a:r>
            <a:r>
              <a:rPr lang="hu-HU" dirty="0" smtClean="0">
                <a:solidFill>
                  <a:schemeClr val="tx2"/>
                </a:solidFill>
              </a:rPr>
              <a:t> forrás szerint van összefüggés. Azaz a fenntarthatósági szempontok megjelenése/érvényesülése hatást gyakorol</a:t>
            </a:r>
            <a:r>
              <a:rPr lang="hu-HU" baseline="0" dirty="0" smtClean="0">
                <a:solidFill>
                  <a:schemeClr val="tx2"/>
                </a:solidFill>
              </a:rPr>
              <a:t> az épületek értékére-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Iroda </a:t>
            </a:r>
            <a:r>
              <a:rPr lang="hu-HU" dirty="0" err="1" smtClean="0">
                <a:solidFill>
                  <a:schemeClr val="tx2"/>
                </a:solidFill>
              </a:rPr>
              <a:t>Yieldek-JLL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ECB kamatok (hozzávetőlegesen</a:t>
            </a:r>
            <a:r>
              <a:rPr lang="hu-HU" baseline="0" dirty="0" smtClean="0">
                <a:solidFill>
                  <a:schemeClr val="tx2"/>
                </a:solidFill>
              </a:rPr>
              <a:t> a 10 éves államkötvény hozamának felel meg</a:t>
            </a:r>
            <a:r>
              <a:rPr lang="hu-HU" dirty="0" smtClean="0">
                <a:solidFill>
                  <a:schemeClr val="tx2"/>
                </a:solidFill>
              </a:rPr>
              <a:t>), a prémium saját számítás direkt tőkésítéssel, Kérdés: mi a „stabil” definíciója</a:t>
            </a:r>
            <a:r>
              <a:rPr lang="hu-HU" baseline="0" dirty="0" smtClean="0">
                <a:solidFill>
                  <a:schemeClr val="tx2"/>
                </a:solidFill>
              </a:rPr>
              <a:t> (ingatlanpiac fejlettsége avagy jelenlegi gazdasági helyzet stabilitása-inkább az utóbbi)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D3A63-C8EB-41DF-B835-4A130E98324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A6C02-33DD-4C1E-8F2E-AE94D547DAC0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A sok –</a:t>
            </a:r>
            <a:r>
              <a:rPr lang="hu-HU" dirty="0" err="1" smtClean="0">
                <a:solidFill>
                  <a:schemeClr val="tx2"/>
                </a:solidFill>
              </a:rPr>
              <a:t>sok</a:t>
            </a:r>
            <a:r>
              <a:rPr lang="hu-HU" dirty="0" smtClean="0">
                <a:solidFill>
                  <a:schemeClr val="tx2"/>
                </a:solidFill>
              </a:rPr>
              <a:t> forrás szerint van összefüggés. Azaz a fenntarthatósági szempontok megjelenése/érvényesülése hatást gyakorol</a:t>
            </a:r>
            <a:r>
              <a:rPr lang="hu-HU" baseline="0" dirty="0" smtClean="0">
                <a:solidFill>
                  <a:schemeClr val="tx2"/>
                </a:solidFill>
              </a:rPr>
              <a:t> az épületek értékére-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70E92-2B1D-4FFA-A3BB-F706F9807D00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Mi</a:t>
            </a:r>
            <a:r>
              <a:rPr lang="hu-HU" baseline="0" dirty="0" smtClean="0">
                <a:solidFill>
                  <a:schemeClr val="tx2"/>
                </a:solidFill>
              </a:rPr>
              <a:t>ben tér el az irodaház a többi kiválasztott dologtól?</a:t>
            </a:r>
          </a:p>
          <a:p>
            <a:r>
              <a:rPr lang="hu-HU" baseline="0" dirty="0" smtClean="0">
                <a:solidFill>
                  <a:schemeClr val="tx2"/>
                </a:solidFill>
              </a:rPr>
              <a:t>Sokkal hosszabb az életciklusa ráadásul ingatlan és nem ingóság – könnyebb „leváltani”, kicserélni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3326B-ECDF-47B4-8660-8D9BAFC75E5D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D3A63-C8EB-41DF-B835-4A130E983242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D3A63-C8EB-41DF-B835-4A130E983242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D3A63-C8EB-41DF-B835-4A130E983242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D3A63-C8EB-41DF-B835-4A130E983242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A6C02-33DD-4C1E-8F2E-AE94D547DAC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A sok –</a:t>
            </a:r>
            <a:r>
              <a:rPr lang="hu-HU" dirty="0" err="1" smtClean="0">
                <a:solidFill>
                  <a:schemeClr val="tx2"/>
                </a:solidFill>
              </a:rPr>
              <a:t>sok</a:t>
            </a:r>
            <a:r>
              <a:rPr lang="hu-HU" dirty="0" smtClean="0">
                <a:solidFill>
                  <a:schemeClr val="tx2"/>
                </a:solidFill>
              </a:rPr>
              <a:t> forrás szerint van összefüggés. Azaz a fenntarthatósági szempontok megjelenése/érvényesülése hatást gyakorol</a:t>
            </a:r>
            <a:r>
              <a:rPr lang="hu-HU" baseline="0" dirty="0" smtClean="0">
                <a:solidFill>
                  <a:schemeClr val="tx2"/>
                </a:solidFill>
              </a:rPr>
              <a:t> az épületek értékére-</a:t>
            </a:r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Kereslet vagy érdek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E1BA5-1107-4C7B-8052-724EA40E0AB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BDO_Logo_RGB 100%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25" y="6916738"/>
            <a:ext cx="974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8"/>
          <p:cNvSpPr>
            <a:spLocks noChangeArrowheads="1"/>
          </p:cNvSpPr>
          <p:nvPr userDrawn="1"/>
        </p:nvSpPr>
        <p:spPr bwMode="gray">
          <a:xfrm>
            <a:off x="3175" y="319088"/>
            <a:ext cx="10353675" cy="5889625"/>
          </a:xfrm>
          <a:prstGeom prst="rect">
            <a:avLst/>
          </a:prstGeom>
          <a:solidFill>
            <a:srgbClr val="2EAF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Freeform 35"/>
          <p:cNvSpPr>
            <a:spLocks noChangeAspect="1"/>
          </p:cNvSpPr>
          <p:nvPr userDrawn="1"/>
        </p:nvSpPr>
        <p:spPr bwMode="gray">
          <a:xfrm>
            <a:off x="336550" y="0"/>
            <a:ext cx="188913" cy="990600"/>
          </a:xfrm>
          <a:custGeom>
            <a:avLst/>
            <a:gdLst/>
            <a:ahLst/>
            <a:cxnLst>
              <a:cxn ang="0">
                <a:pos x="120" y="581"/>
              </a:cxn>
              <a:cxn ang="0">
                <a:pos x="120" y="0"/>
              </a:cxn>
              <a:cxn ang="0">
                <a:pos x="0" y="0"/>
              </a:cxn>
              <a:cxn ang="0">
                <a:pos x="0" y="666"/>
              </a:cxn>
              <a:cxn ang="0">
                <a:pos x="120" y="581"/>
              </a:cxn>
            </a:cxnLst>
            <a:rect l="0" t="0" r="r" b="b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u-HU"/>
          </a:p>
        </p:txBody>
      </p:sp>
      <p:sp>
        <p:nvSpPr>
          <p:cNvPr id="5" name="Freeform 36"/>
          <p:cNvSpPr>
            <a:spLocks noChangeAspect="1"/>
          </p:cNvSpPr>
          <p:nvPr userDrawn="1"/>
        </p:nvSpPr>
        <p:spPr bwMode="gray">
          <a:xfrm>
            <a:off x="336550" y="5546725"/>
            <a:ext cx="188913" cy="2014538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354"/>
              </a:cxn>
              <a:cxn ang="0">
                <a:pos x="0" y="1354"/>
              </a:cxn>
              <a:cxn ang="0">
                <a:pos x="0" y="85"/>
              </a:cxn>
              <a:cxn ang="0">
                <a:pos x="120" y="0"/>
              </a:cxn>
            </a:cxnLst>
            <a:rect l="0" t="0" r="r" b="b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u-HU"/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gray">
          <a:xfrm>
            <a:off x="336550" y="1520825"/>
            <a:ext cx="9705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42988">
              <a:lnSpc>
                <a:spcPct val="105000"/>
              </a:lnSpc>
              <a:defRPr/>
            </a:pPr>
            <a:r>
              <a:rPr lang="hu-HU" sz="2800"/>
              <a:t>BEMUTATKOZÁS</a:t>
            </a:r>
            <a:endParaRPr lang="en-GB" sz="2800"/>
          </a:p>
        </p:txBody>
      </p:sp>
      <p:sp>
        <p:nvSpPr>
          <p:cNvPr id="7" name="Rectangle 40"/>
          <p:cNvSpPr>
            <a:spLocks noChangeArrowheads="1"/>
          </p:cNvSpPr>
          <p:nvPr userDrawn="1"/>
        </p:nvSpPr>
        <p:spPr bwMode="gray">
          <a:xfrm>
            <a:off x="336550" y="2100263"/>
            <a:ext cx="97059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42988">
              <a:spcBef>
                <a:spcPct val="30000"/>
              </a:spcBef>
              <a:defRPr/>
            </a:pPr>
            <a:r>
              <a:rPr lang="hu-HU" sz="1800"/>
              <a:t>Téma</a:t>
            </a:r>
            <a:r>
              <a:rPr lang="en-GB" sz="1800"/>
              <a:t> – </a:t>
            </a:r>
            <a:r>
              <a:rPr lang="hu-HU" sz="1800"/>
              <a:t>a bemutató alcíme</a:t>
            </a:r>
            <a:endParaRPr lang="en-GB" sz="1800"/>
          </a:p>
          <a:p>
            <a:pPr defTabSz="1042988">
              <a:spcBef>
                <a:spcPct val="30000"/>
              </a:spcBef>
              <a:defRPr/>
            </a:pPr>
            <a:r>
              <a:rPr lang="hu-HU" sz="1800"/>
              <a:t>Alkalom</a:t>
            </a:r>
            <a:r>
              <a:rPr lang="en-GB" sz="1800"/>
              <a:t> – </a:t>
            </a:r>
            <a:r>
              <a:rPr lang="hu-HU" sz="1800"/>
              <a:t>Ügyfél</a:t>
            </a:r>
            <a:endParaRPr lang="en-GB" sz="1800"/>
          </a:p>
          <a:p>
            <a:pPr defTabSz="1042988">
              <a:spcBef>
                <a:spcPct val="30000"/>
              </a:spcBef>
              <a:defRPr/>
            </a:pPr>
            <a:endParaRPr lang="en-GB" sz="1800"/>
          </a:p>
          <a:p>
            <a:pPr defTabSz="1042988">
              <a:spcBef>
                <a:spcPct val="30000"/>
              </a:spcBef>
              <a:defRPr/>
            </a:pPr>
            <a:endParaRPr lang="en-GB" sz="1800"/>
          </a:p>
          <a:p>
            <a:pPr defTabSz="1042988">
              <a:spcBef>
                <a:spcPct val="30000"/>
              </a:spcBef>
              <a:defRPr/>
            </a:pPr>
            <a:r>
              <a:rPr lang="hu-HU" sz="1800"/>
              <a:t>SZERZŐ</a:t>
            </a:r>
            <a:r>
              <a:rPr lang="en-GB" sz="1800"/>
              <a:t> / </a:t>
            </a:r>
            <a:r>
              <a:rPr lang="hu-HU" sz="1800"/>
              <a:t>SZERZŐK</a:t>
            </a:r>
            <a:endParaRPr lang="en-GB" sz="1800"/>
          </a:p>
          <a:p>
            <a:pPr defTabSz="1042988">
              <a:spcBef>
                <a:spcPct val="30000"/>
              </a:spcBef>
              <a:defRPr/>
            </a:pPr>
            <a:r>
              <a:rPr lang="hu-HU" sz="1800"/>
              <a:t>2010. Január</a:t>
            </a:r>
            <a:endParaRPr lang="en-GB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F64F-A035-456D-9DD4-D629543D9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851775" y="741363"/>
            <a:ext cx="2505075" cy="58658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36550" y="741363"/>
            <a:ext cx="7362825" cy="58658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5797-1B9A-4661-BB44-E10580E064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336550" y="741363"/>
            <a:ext cx="100203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1D68-0B97-45A4-B059-CF532D5DB6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336550" y="741363"/>
            <a:ext cx="10020300" cy="10715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36550" y="2008188"/>
            <a:ext cx="4933950" cy="2222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422900" y="2008188"/>
            <a:ext cx="4933950" cy="2222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336550" y="4383088"/>
            <a:ext cx="4933950" cy="22240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22900" y="4383088"/>
            <a:ext cx="4933950" cy="22240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CC43-E875-4A80-B69A-9A9C5046F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326F-63D1-455D-922A-D9353F3D1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FC2F-9432-4CC6-8E88-AE950DD68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6550" y="2008188"/>
            <a:ext cx="493395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22900" y="2008188"/>
            <a:ext cx="493395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2F636-5960-424D-B176-3D881FDB8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5098-7837-4622-A779-35E9B4439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B8CC-02AC-408E-8DFF-DDAAC8349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845D-9331-43B4-B503-8D572E1D9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8382-35E5-4A15-BF3E-D321FE1AC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6D52-6EA5-44D4-9C39-B56C65851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 noChangeAspect="1"/>
          </p:cNvSpPr>
          <p:nvPr/>
        </p:nvSpPr>
        <p:spPr bwMode="gray">
          <a:xfrm>
            <a:off x="336550" y="0"/>
            <a:ext cx="188913" cy="611188"/>
          </a:xfrm>
          <a:custGeom>
            <a:avLst/>
            <a:gdLst/>
            <a:ahLst/>
            <a:cxnLst>
              <a:cxn ang="0">
                <a:pos x="120" y="328"/>
              </a:cxn>
              <a:cxn ang="0">
                <a:pos x="120" y="0"/>
              </a:cxn>
              <a:cxn ang="0">
                <a:pos x="0" y="0"/>
              </a:cxn>
              <a:cxn ang="0">
                <a:pos x="0" y="411"/>
              </a:cxn>
              <a:cxn ang="0">
                <a:pos x="120" y="328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u-HU"/>
          </a:p>
        </p:txBody>
      </p:sp>
      <p:sp>
        <p:nvSpPr>
          <p:cNvPr id="1040" name="Freeform 16"/>
          <p:cNvSpPr>
            <a:spLocks noChangeAspect="1"/>
          </p:cNvSpPr>
          <p:nvPr/>
        </p:nvSpPr>
        <p:spPr bwMode="gray">
          <a:xfrm>
            <a:off x="336550" y="6881813"/>
            <a:ext cx="188913" cy="6794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u-HU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741363"/>
            <a:ext cx="100203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2008188"/>
            <a:ext cx="100203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0" name="Picture 19" descr="BDO_Logo_RGB 100%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17025" y="6945313"/>
            <a:ext cx="11398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825" y="7151688"/>
            <a:ext cx="2495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ED1A3B"/>
                </a:solidFill>
              </a:defRPr>
            </a:lvl1pPr>
          </a:lstStyle>
          <a:p>
            <a:pPr>
              <a:defRPr/>
            </a:pPr>
            <a:fld id="{E3FCC81D-CA3A-4318-BE3B-94625D56A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</p:sldLayoutIdLst>
  <p:hf hdr="0" ftr="0" dt="0"/>
  <p:txStyles>
    <p:titleStyle>
      <a:lvl1pPr algn="l" defTabSz="104298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2pPr>
      <a:lvl3pPr algn="l" defTabSz="104298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3pPr>
      <a:lvl4pPr algn="l" defTabSz="104298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4pPr>
      <a:lvl5pPr algn="l" defTabSz="104298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5pPr>
      <a:lvl6pPr marL="457200" algn="l" defTabSz="1042988" rtl="0" fontAlgn="base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6pPr>
      <a:lvl7pPr marL="914400" algn="l" defTabSz="1042988" rtl="0" fontAlgn="base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7pPr>
      <a:lvl8pPr marL="1371600" algn="l" defTabSz="1042988" rtl="0" fontAlgn="base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8pPr>
      <a:lvl9pPr marL="1828800" algn="l" defTabSz="1042988" rtl="0" fontAlgn="base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rebuchet MS" pitchFamily="34" charset="0"/>
        </a:defRPr>
      </a:lvl9pPr>
    </p:titleStyle>
    <p:bodyStyle>
      <a:lvl1pPr marL="342900" indent="-342900" algn="l" defTabSz="1042988" rtl="0" eaLnBrk="0" fontAlgn="base" hangingPunct="0">
        <a:spcBef>
          <a:spcPct val="30000"/>
        </a:spcBef>
        <a:spcAft>
          <a:spcPct val="0"/>
        </a:spcAft>
        <a:buChar char="•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455613" algn="l" defTabSz="1042988" rtl="0" eaLnBrk="0" fontAlgn="base" hangingPunct="0">
        <a:spcBef>
          <a:spcPct val="3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269875" indent="-266700" algn="l" defTabSz="1042988" rtl="0" eaLnBrk="0" fontAlgn="base" hangingPunct="0">
        <a:spcBef>
          <a:spcPct val="3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541338" indent="-269875" algn="l" defTabSz="1042988" rtl="0" eaLnBrk="0" fontAlgn="base" hangingPunct="0">
        <a:spcBef>
          <a:spcPct val="30000"/>
        </a:spcBef>
        <a:spcAft>
          <a:spcPct val="0"/>
        </a:spcAft>
        <a:buSzPct val="120000"/>
        <a:buFont typeface="Trebuchet MS" pitchFamily="34" charset="0"/>
        <a:buChar char="-"/>
        <a:defRPr sz="1400">
          <a:solidFill>
            <a:schemeClr val="tx2"/>
          </a:solidFill>
          <a:latin typeface="+mn-lt"/>
        </a:defRPr>
      </a:lvl4pPr>
      <a:lvl5pPr marL="809625" indent="-266700" algn="l" defTabSz="1042988" rtl="0" eaLnBrk="0" fontAlgn="base" hangingPunct="0">
        <a:spcBef>
          <a:spcPct val="30000"/>
        </a:spcBef>
        <a:spcAft>
          <a:spcPct val="0"/>
        </a:spcAft>
        <a:buSzPct val="120000"/>
        <a:buFont typeface="Trebuchet MS" pitchFamily="34" charset="0"/>
        <a:buChar char="-"/>
        <a:defRPr sz="1400">
          <a:solidFill>
            <a:schemeClr val="tx2"/>
          </a:solidFill>
          <a:latin typeface="+mn-lt"/>
        </a:defRPr>
      </a:lvl5pPr>
      <a:lvl6pPr marL="1266825" indent="-266700" algn="l" defTabSz="1042988" rtl="0" fontAlgn="base">
        <a:spcBef>
          <a:spcPct val="30000"/>
        </a:spcBef>
        <a:spcAft>
          <a:spcPct val="0"/>
        </a:spcAft>
        <a:buSzPct val="120000"/>
        <a:buFont typeface="Trebuchet MS" pitchFamily="34" charset="0"/>
        <a:buChar char="-"/>
        <a:defRPr sz="1400">
          <a:solidFill>
            <a:schemeClr val="tx2"/>
          </a:solidFill>
          <a:latin typeface="+mn-lt"/>
        </a:defRPr>
      </a:lvl6pPr>
      <a:lvl7pPr marL="1724025" indent="-266700" algn="l" defTabSz="1042988" rtl="0" fontAlgn="base">
        <a:spcBef>
          <a:spcPct val="30000"/>
        </a:spcBef>
        <a:spcAft>
          <a:spcPct val="0"/>
        </a:spcAft>
        <a:buSzPct val="120000"/>
        <a:buFont typeface="Trebuchet MS" pitchFamily="34" charset="0"/>
        <a:buChar char="-"/>
        <a:defRPr sz="1400">
          <a:solidFill>
            <a:schemeClr val="tx2"/>
          </a:solidFill>
          <a:latin typeface="+mn-lt"/>
        </a:defRPr>
      </a:lvl7pPr>
      <a:lvl8pPr marL="2181225" indent="-266700" algn="l" defTabSz="1042988" rtl="0" fontAlgn="base">
        <a:spcBef>
          <a:spcPct val="30000"/>
        </a:spcBef>
        <a:spcAft>
          <a:spcPct val="0"/>
        </a:spcAft>
        <a:buSzPct val="120000"/>
        <a:buFont typeface="Trebuchet MS" pitchFamily="34" charset="0"/>
        <a:buChar char="-"/>
        <a:defRPr sz="1400">
          <a:solidFill>
            <a:schemeClr val="tx2"/>
          </a:solidFill>
          <a:latin typeface="+mn-lt"/>
        </a:defRPr>
      </a:lvl8pPr>
      <a:lvl9pPr marL="2638425" indent="-266700" algn="l" defTabSz="1042988" rtl="0" fontAlgn="base">
        <a:spcBef>
          <a:spcPct val="30000"/>
        </a:spcBef>
        <a:spcAft>
          <a:spcPct val="0"/>
        </a:spcAft>
        <a:buSzPct val="120000"/>
        <a:buFont typeface="Trebuchet MS" pitchFamily="34" charset="0"/>
        <a:buChar char="-"/>
        <a:defRPr sz="1400">
          <a:solidFill>
            <a:schemeClr val="tx2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églalap 10"/>
          <p:cNvSpPr>
            <a:spLocks noChangeArrowheads="1"/>
          </p:cNvSpPr>
          <p:nvPr/>
        </p:nvSpPr>
        <p:spPr bwMode="auto">
          <a:xfrm>
            <a:off x="0" y="4776788"/>
            <a:ext cx="10347325" cy="1933575"/>
          </a:xfrm>
          <a:prstGeom prst="rect">
            <a:avLst/>
          </a:prstGeom>
          <a:solidFill>
            <a:srgbClr val="62CAE3"/>
          </a:solidFill>
          <a:ln w="0" algn="ctr">
            <a:noFill/>
            <a:round/>
            <a:headEnd/>
            <a:tailEnd type="triangle" w="lg" len="med"/>
          </a:ln>
        </p:spPr>
        <p:txBody>
          <a:bodyPr lIns="0" tIns="0" rIns="0" bIns="0"/>
          <a:lstStyle/>
          <a:p>
            <a:pPr algn="ctr" defTabSz="1042988"/>
            <a:endParaRPr lang="hu-HU"/>
          </a:p>
        </p:txBody>
      </p:sp>
      <p:pic>
        <p:nvPicPr>
          <p:cNvPr id="3075" name="Kép 9" descr="shutterstock_24019441.jpg"/>
          <p:cNvPicPr>
            <a:picLocks noChangeAspect="1"/>
          </p:cNvPicPr>
          <p:nvPr/>
        </p:nvPicPr>
        <p:blipFill>
          <a:blip r:embed="rId3" cstate="print"/>
          <a:srcRect t="21712" b="47765"/>
          <a:stretch>
            <a:fillRect/>
          </a:stretch>
        </p:blipFill>
        <p:spPr bwMode="auto">
          <a:xfrm>
            <a:off x="0" y="565150"/>
            <a:ext cx="103473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1042988"/>
            <a:fld id="{6EBC00BE-EA3D-440A-85A5-B6774FF50E4A}" type="slidenum">
              <a:rPr lang="en-GB" smtClean="0"/>
              <a:pPr defTabSz="1042988"/>
              <a:t>1</a:t>
            </a:fld>
            <a:endParaRPr lang="en-GB" smtClean="0"/>
          </a:p>
        </p:txBody>
      </p:sp>
      <p:sp>
        <p:nvSpPr>
          <p:cNvPr id="3077" name="Freeform 24"/>
          <p:cNvSpPr>
            <a:spLocks noChangeAspect="1"/>
          </p:cNvSpPr>
          <p:nvPr/>
        </p:nvSpPr>
        <p:spPr bwMode="gray">
          <a:xfrm>
            <a:off x="336550" y="5546725"/>
            <a:ext cx="188913" cy="2014538"/>
          </a:xfrm>
          <a:custGeom>
            <a:avLst/>
            <a:gdLst>
              <a:gd name="T0" fmla="*/ 2147483647 w 120"/>
              <a:gd name="T1" fmla="*/ 0 h 1354"/>
              <a:gd name="T2" fmla="*/ 2147483647 w 120"/>
              <a:gd name="T3" fmla="*/ 2147483647 h 1354"/>
              <a:gd name="T4" fmla="*/ 0 w 120"/>
              <a:gd name="T5" fmla="*/ 2147483647 h 1354"/>
              <a:gd name="T6" fmla="*/ 0 w 120"/>
              <a:gd name="T7" fmla="*/ 2147483647 h 1354"/>
              <a:gd name="T8" fmla="*/ 2147483647 w 120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354"/>
              <a:gd name="T17" fmla="*/ 120 w 120"/>
              <a:gd name="T18" fmla="*/ 1354 h 1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354">
                <a:moveTo>
                  <a:pt x="120" y="0"/>
                </a:moveTo>
                <a:lnTo>
                  <a:pt x="120" y="1354"/>
                </a:lnTo>
                <a:lnTo>
                  <a:pt x="0" y="1354"/>
                </a:lnTo>
                <a:lnTo>
                  <a:pt x="0" y="85"/>
                </a:lnTo>
                <a:lnTo>
                  <a:pt x="120" y="0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8" name="Rectangle 35"/>
          <p:cNvSpPr>
            <a:spLocks noChangeArrowheads="1"/>
          </p:cNvSpPr>
          <p:nvPr/>
        </p:nvSpPr>
        <p:spPr bwMode="gray">
          <a:xfrm>
            <a:off x="758825" y="5418138"/>
            <a:ext cx="92202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1042988">
              <a:lnSpc>
                <a:spcPct val="105000"/>
              </a:lnSpc>
            </a:pPr>
            <a:endParaRPr lang="hu-HU" sz="3600" dirty="0"/>
          </a:p>
          <a:p>
            <a:pPr defTabSz="1042988">
              <a:lnSpc>
                <a:spcPct val="105000"/>
              </a:lnSpc>
            </a:pPr>
            <a:endParaRPr lang="hu-HU" sz="3600" dirty="0"/>
          </a:p>
          <a:p>
            <a:pPr defTabSz="1042988">
              <a:lnSpc>
                <a:spcPct val="105000"/>
              </a:lnSpc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  <a:p>
            <a:pPr defTabSz="1042988">
              <a:lnSpc>
                <a:spcPct val="105000"/>
              </a:lnSpc>
            </a:pPr>
            <a:endParaRPr lang="hu-HU" sz="3600" dirty="0"/>
          </a:p>
          <a:p>
            <a:pPr defTabSz="1042988">
              <a:lnSpc>
                <a:spcPct val="105000"/>
              </a:lnSpc>
            </a:pPr>
            <a:endParaRPr lang="hu-HU" sz="3600" dirty="0"/>
          </a:p>
          <a:p>
            <a:pPr defTabSz="1042988">
              <a:lnSpc>
                <a:spcPct val="105000"/>
              </a:lnSpc>
            </a:pPr>
            <a:r>
              <a:rPr lang="hu-HU" sz="3600" dirty="0" smtClean="0"/>
              <a:t>FENNTARTHATÓ ÉPÜLETEK ÉS PIACI ÉRTÉK</a:t>
            </a:r>
            <a:endParaRPr lang="hu-HU" sz="3600" dirty="0"/>
          </a:p>
          <a:p>
            <a:pPr defTabSz="1042988">
              <a:lnSpc>
                <a:spcPct val="105000"/>
              </a:lnSpc>
            </a:pPr>
            <a:r>
              <a:rPr lang="hu-HU" sz="2800" dirty="0" smtClean="0">
                <a:solidFill>
                  <a:schemeClr val="accent1"/>
                </a:solidFill>
              </a:rPr>
              <a:t>VAN-E ÖSSZEFÜGGÉS?</a:t>
            </a:r>
          </a:p>
          <a:p>
            <a:pPr defTabSz="1042988">
              <a:lnSpc>
                <a:spcPct val="105000"/>
              </a:lnSpc>
            </a:pPr>
            <a:r>
              <a:rPr lang="hu-HU" sz="2000" dirty="0" smtClean="0"/>
              <a:t>Rábai György, MRICS – 2014. JÚLIUS 4. </a:t>
            </a:r>
            <a:endParaRPr lang="hu-HU" sz="2000" dirty="0"/>
          </a:p>
        </p:txBody>
      </p:sp>
      <p:sp>
        <p:nvSpPr>
          <p:cNvPr id="3079" name="Freeform 23"/>
          <p:cNvSpPr>
            <a:spLocks noChangeAspect="1"/>
          </p:cNvSpPr>
          <p:nvPr/>
        </p:nvSpPr>
        <p:spPr bwMode="gray">
          <a:xfrm>
            <a:off x="336550" y="0"/>
            <a:ext cx="188913" cy="990600"/>
          </a:xfrm>
          <a:custGeom>
            <a:avLst/>
            <a:gdLst>
              <a:gd name="T0" fmla="*/ 2147483647 w 120"/>
              <a:gd name="T1" fmla="*/ 2147483647 h 666"/>
              <a:gd name="T2" fmla="*/ 2147483647 w 120"/>
              <a:gd name="T3" fmla="*/ 0 h 666"/>
              <a:gd name="T4" fmla="*/ 0 w 120"/>
              <a:gd name="T5" fmla="*/ 0 h 666"/>
              <a:gd name="T6" fmla="*/ 0 w 120"/>
              <a:gd name="T7" fmla="*/ 2147483647 h 666"/>
              <a:gd name="T8" fmla="*/ 2147483647 w 120"/>
              <a:gd name="T9" fmla="*/ 2147483647 h 6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666"/>
              <a:gd name="T17" fmla="*/ 120 w 120"/>
              <a:gd name="T18" fmla="*/ 666 h 6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666">
                <a:moveTo>
                  <a:pt x="120" y="581"/>
                </a:moveTo>
                <a:lnTo>
                  <a:pt x="120" y="0"/>
                </a:lnTo>
                <a:lnTo>
                  <a:pt x="0" y="0"/>
                </a:lnTo>
                <a:lnTo>
                  <a:pt x="0" y="666"/>
                </a:lnTo>
                <a:lnTo>
                  <a:pt x="120" y="581"/>
                </a:lnTo>
                <a:close/>
              </a:path>
            </a:pathLst>
          </a:custGeom>
          <a:solidFill>
            <a:srgbClr val="EC1C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D</a:t>
            </a:r>
            <a:r>
              <a:rPr lang="hu-HU" sz="2400" cap="all" dirty="0" smtClean="0"/>
              <a:t>. AZ ÉRTÉK ÖSSZETEVŐI – A TÖBBLET MOTIVÁCIÓJA</a:t>
            </a:r>
            <a:endParaRPr lang="hu-HU" sz="2400" cap="all" dirty="0"/>
          </a:p>
        </p:txBody>
      </p:sp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757238" y="1587500"/>
            <a:ext cx="908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fenntartható minősítésű ingatlan fejlesztésével kapcsolatosan elvárt tényezők</a:t>
            </a:r>
            <a:endParaRPr lang="hu-H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PIACI ÉRTÉK ÉS MINŐSÍTETT ÉPÜLETEK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2408" y="1866900"/>
          <a:ext cx="9249368" cy="546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8232" y="7151300"/>
            <a:ext cx="9085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Forrás: </a:t>
            </a:r>
            <a:r>
              <a:rPr lang="hu-HU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Impact</a:t>
            </a: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Sustainability</a:t>
            </a: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Property</a:t>
            </a: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hu-HU" sz="12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Berit</a:t>
            </a: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Schumann)</a:t>
            </a:r>
            <a:endParaRPr lang="hu-HU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9067849" y="1956832"/>
          <a:ext cx="1625551" cy="467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E</a:t>
            </a:r>
            <a:r>
              <a:rPr lang="hu-HU" sz="2400" cap="all" dirty="0" smtClean="0"/>
              <a:t>. MIT MOND A BŐSÉGES SZAKIRODALOM ?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594172" y="1644198"/>
            <a:ext cx="8784976" cy="1200329"/>
            <a:chOff x="306140" y="1644198"/>
            <a:chExt cx="8784976" cy="1200329"/>
          </a:xfrm>
        </p:grpSpPr>
        <p:sp>
          <p:nvSpPr>
            <p:cNvPr id="6" name="Szövegdoboz 5"/>
            <p:cNvSpPr txBox="1"/>
            <p:nvPr/>
          </p:nvSpPr>
          <p:spPr>
            <a:xfrm>
              <a:off x="306140" y="1644198"/>
              <a:ext cx="8784976" cy="12003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hu-HU" sz="2400" dirty="0" smtClean="0">
                <a:solidFill>
                  <a:schemeClr val="tx2"/>
                </a:solidFill>
              </a:endParaRPr>
            </a:p>
            <a:p>
              <a:r>
                <a:rPr lang="hu-HU" sz="2400" dirty="0" smtClean="0">
                  <a:solidFill>
                    <a:schemeClr val="tx2"/>
                  </a:solidFill>
                </a:rPr>
                <a:t>BREEAM:</a:t>
              </a:r>
            </a:p>
            <a:p>
              <a:r>
                <a:rPr lang="hu-HU" sz="2400" dirty="0" smtClean="0">
                  <a:solidFill>
                    <a:schemeClr val="tx2"/>
                  </a:solidFill>
                </a:rPr>
                <a:t>(LONDON)</a:t>
              </a:r>
              <a:endParaRPr lang="hu-HU" dirty="0">
                <a:solidFill>
                  <a:schemeClr val="tx2"/>
                </a:solidFill>
              </a:endParaRPr>
            </a:p>
          </p:txBody>
        </p:sp>
        <p:sp>
          <p:nvSpPr>
            <p:cNvPr id="8" name="Felfelé nyíl 7"/>
            <p:cNvSpPr/>
            <p:nvPr/>
          </p:nvSpPr>
          <p:spPr bwMode="auto">
            <a:xfrm>
              <a:off x="1890316" y="1692399"/>
              <a:ext cx="3456384" cy="1080120"/>
            </a:xfrm>
            <a:prstGeom prst="upArrow">
              <a:avLst>
                <a:gd name="adj1" fmla="val 68477"/>
                <a:gd name="adj2" fmla="val 5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BÉRLETI DÍJAK</a:t>
              </a:r>
            </a:p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(+) 21%</a:t>
              </a:r>
            </a:p>
          </p:txBody>
        </p:sp>
        <p:sp>
          <p:nvSpPr>
            <p:cNvPr id="9" name="Felfelé nyíl 8"/>
            <p:cNvSpPr/>
            <p:nvPr/>
          </p:nvSpPr>
          <p:spPr bwMode="auto">
            <a:xfrm>
              <a:off x="5562724" y="1702816"/>
              <a:ext cx="3456384" cy="1080120"/>
            </a:xfrm>
            <a:prstGeom prst="upArrow">
              <a:avLst>
                <a:gd name="adj1" fmla="val 68477"/>
                <a:gd name="adj2" fmla="val 5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ELADÁSI ÁRAK</a:t>
              </a:r>
            </a:p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(+) 18%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94172" y="2844527"/>
            <a:ext cx="8784976" cy="1200329"/>
            <a:chOff x="306140" y="1644198"/>
            <a:chExt cx="8784976" cy="1200329"/>
          </a:xfrm>
        </p:grpSpPr>
        <p:sp>
          <p:nvSpPr>
            <p:cNvPr id="12" name="Szövegdoboz 11"/>
            <p:cNvSpPr txBox="1"/>
            <p:nvPr/>
          </p:nvSpPr>
          <p:spPr>
            <a:xfrm>
              <a:off x="306140" y="1644198"/>
              <a:ext cx="8784976" cy="12003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hu-HU" sz="2400" dirty="0" smtClean="0">
                <a:solidFill>
                  <a:schemeClr val="tx2"/>
                </a:solidFill>
              </a:endParaRPr>
            </a:p>
            <a:p>
              <a:r>
                <a:rPr lang="hu-HU" sz="2400" dirty="0" smtClean="0">
                  <a:solidFill>
                    <a:schemeClr val="tx2"/>
                  </a:solidFill>
                </a:rPr>
                <a:t>WGBC:</a:t>
              </a:r>
            </a:p>
            <a:p>
              <a:endParaRPr lang="hu-HU" sz="2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Felfelé nyíl 12"/>
            <p:cNvSpPr/>
            <p:nvPr/>
          </p:nvSpPr>
          <p:spPr bwMode="auto">
            <a:xfrm>
              <a:off x="1890316" y="1692399"/>
              <a:ext cx="3456384" cy="1080120"/>
            </a:xfrm>
            <a:prstGeom prst="upArrow">
              <a:avLst>
                <a:gd name="adj1" fmla="val 68477"/>
                <a:gd name="adj2" fmla="val 5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ENERGIAKÖLTSÉG</a:t>
              </a:r>
            </a:p>
            <a:p>
              <a:pPr algn="ctr" defTabSz="1042988"/>
              <a:r>
                <a:rPr lang="hu-HU" sz="2000" dirty="0" smtClean="0"/>
                <a:t>(-) 18-32%</a:t>
              </a:r>
            </a:p>
          </p:txBody>
        </p:sp>
        <p:sp>
          <p:nvSpPr>
            <p:cNvPr id="14" name="Felfelé nyíl 13"/>
            <p:cNvSpPr/>
            <p:nvPr/>
          </p:nvSpPr>
          <p:spPr bwMode="auto">
            <a:xfrm>
              <a:off x="5562724" y="1702816"/>
              <a:ext cx="3456384" cy="1080120"/>
            </a:xfrm>
            <a:prstGeom prst="upArrow">
              <a:avLst>
                <a:gd name="adj1" fmla="val 68477"/>
                <a:gd name="adj2" fmla="val 5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KIHASZNÁLTSÁG</a:t>
              </a:r>
            </a:p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(+) 0-23,1%</a:t>
              </a:r>
            </a:p>
          </p:txBody>
        </p:sp>
      </p:grpSp>
      <p:pic>
        <p:nvPicPr>
          <p:cNvPr id="19" name="Kép 18" descr="08_Expected-Business-Benefits-2013-EU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72" y="4044856"/>
            <a:ext cx="4680520" cy="3442907"/>
          </a:xfrm>
          <a:prstGeom prst="rect">
            <a:avLst/>
          </a:prstGeom>
        </p:spPr>
      </p:pic>
      <p:grpSp>
        <p:nvGrpSpPr>
          <p:cNvPr id="25" name="Csoportba foglalás 24"/>
          <p:cNvGrpSpPr/>
          <p:nvPr/>
        </p:nvGrpSpPr>
        <p:grpSpPr>
          <a:xfrm>
            <a:off x="5274692" y="4044856"/>
            <a:ext cx="4104456" cy="1200329"/>
            <a:chOff x="5274692" y="4044856"/>
            <a:chExt cx="4104456" cy="1200329"/>
          </a:xfrm>
        </p:grpSpPr>
        <p:sp>
          <p:nvSpPr>
            <p:cNvPr id="22" name="Szövegdoboz 21"/>
            <p:cNvSpPr txBox="1"/>
            <p:nvPr/>
          </p:nvSpPr>
          <p:spPr>
            <a:xfrm>
              <a:off x="5274692" y="4044856"/>
              <a:ext cx="4104456" cy="12003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hu-HU" sz="2400" dirty="0" smtClean="0">
                <a:solidFill>
                  <a:schemeClr val="tx2"/>
                </a:solidFill>
              </a:endParaRPr>
            </a:p>
            <a:p>
              <a:endParaRPr lang="hu-HU" sz="2400" dirty="0" smtClean="0">
                <a:solidFill>
                  <a:schemeClr val="tx2"/>
                </a:solidFill>
              </a:endParaRPr>
            </a:p>
            <a:p>
              <a:r>
                <a:rPr lang="hu-HU" sz="2400" dirty="0" smtClean="0">
                  <a:solidFill>
                    <a:schemeClr val="tx2"/>
                  </a:solidFill>
                </a:rPr>
                <a:t>WGBC:</a:t>
              </a:r>
            </a:p>
          </p:txBody>
        </p:sp>
        <p:sp>
          <p:nvSpPr>
            <p:cNvPr id="23" name="Felfelé nyíl 22"/>
            <p:cNvSpPr/>
            <p:nvPr/>
          </p:nvSpPr>
          <p:spPr bwMode="auto">
            <a:xfrm>
              <a:off x="5850756" y="4093057"/>
              <a:ext cx="3456384" cy="1080120"/>
            </a:xfrm>
            <a:prstGeom prst="upArrow">
              <a:avLst>
                <a:gd name="adj1" fmla="val 68477"/>
                <a:gd name="adj2" fmla="val 50000"/>
              </a:avLst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000" dirty="0" smtClean="0"/>
                <a:t>ÉPÍTÉSI </a:t>
              </a: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KÖLTSÉG</a:t>
              </a:r>
            </a:p>
            <a:p>
              <a:pPr algn="ctr" defTabSz="1042988"/>
              <a:r>
                <a:rPr lang="hu-HU" sz="2000" dirty="0" smtClean="0"/>
                <a:t>(+) 0-13%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f</a:t>
            </a:r>
            <a:r>
              <a:rPr lang="hu-HU" sz="2400" cap="all" dirty="0" smtClean="0"/>
              <a:t>. MIT MOND A BŐSÉGES SZAKIRODALOM ? -2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833438" y="6979760"/>
            <a:ext cx="8715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indent="-355600" eaLnBrk="0" hangingPunct="0">
              <a:buClr>
                <a:srgbClr val="62CAE3"/>
              </a:buClr>
            </a:pP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Forrás: </a:t>
            </a:r>
            <a:r>
              <a:rPr lang="en-US" sz="1400" b="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The Business Case for Green Building (W</a:t>
            </a:r>
            <a:r>
              <a:rPr lang="hu-HU" sz="1400" b="0" i="1" dirty="0" err="1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orld</a:t>
            </a:r>
            <a:r>
              <a:rPr lang="en-US" sz="1400" b="0" i="1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GBC) 2013</a:t>
            </a:r>
            <a:r>
              <a:rPr lang="hu-HU" sz="1200" b="0" i="1" dirty="0">
                <a:solidFill>
                  <a:schemeClr val="tx2"/>
                </a:solidFill>
              </a:rPr>
              <a:t>	</a:t>
            </a:r>
            <a:endParaRPr lang="en-GB" sz="1200" b="0" i="1" dirty="0">
              <a:solidFill>
                <a:schemeClr val="tx2"/>
              </a:solidFill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pic>
        <p:nvPicPr>
          <p:cNvPr id="6" name="Kép 5" descr="07_productivity_and_health_benefits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72" y="1620391"/>
            <a:ext cx="8150848" cy="5328591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597003" y="4624388"/>
            <a:ext cx="101046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800" dirty="0" smtClean="0">
                <a:solidFill>
                  <a:srgbClr val="252597"/>
                </a:solidFill>
              </a:rPr>
              <a:t>A tanulók által elért:</a:t>
            </a:r>
            <a:endParaRPr lang="hu-HU" sz="800" dirty="0">
              <a:solidFill>
                <a:srgbClr val="252597"/>
              </a:solidFill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594172" y="6032500"/>
            <a:ext cx="2352228" cy="5207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G</a:t>
            </a:r>
            <a:r>
              <a:rPr lang="hu-HU" sz="2400" cap="all" dirty="0" smtClean="0"/>
              <a:t>. EGY KICSIT ÁRNYALTABBAN NÉZVE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774700" y="1590675"/>
          <a:ext cx="8820472" cy="492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36"/>
                <a:gridCol w="4410236"/>
              </a:tblGrid>
              <a:tr h="615783">
                <a:tc>
                  <a:txBody>
                    <a:bodyPr/>
                    <a:lstStyle/>
                    <a:p>
                      <a:r>
                        <a:rPr lang="hu-HU" dirty="0" smtClean="0"/>
                        <a:t>A tanulmányok szerint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Kontraérv</a:t>
                      </a:r>
                      <a:endParaRPr lang="hu-HU" dirty="0"/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Magasabb az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 elérhető bérleti díj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Alacsonyabb a kihasználatlanság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Alacsonyabb a működési költség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Magasabb az eladási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 ár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Jobb az elérhető munkateljesítmény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Kevesebb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 a betegség miatti hiányzás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5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Kisebbek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 a kockázatok</a:t>
                      </a:r>
                      <a:endParaRPr lang="hu-HU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194300" y="2200584"/>
            <a:ext cx="4400872" cy="437042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700" dirty="0" smtClean="0">
                <a:solidFill>
                  <a:schemeClr val="accent1"/>
                </a:solidFill>
                <a:latin typeface="+mn-lt"/>
              </a:rPr>
              <a:t>„Egyszerűen” újabbak az épületek</a:t>
            </a:r>
          </a:p>
          <a:p>
            <a:endParaRPr lang="hu-HU" sz="2400" dirty="0" smtClean="0">
              <a:solidFill>
                <a:schemeClr val="accent1"/>
              </a:solidFill>
              <a:latin typeface="+mn-lt"/>
            </a:endParaRPr>
          </a:p>
          <a:p>
            <a:r>
              <a:rPr lang="hu-HU" sz="1700" dirty="0" smtClean="0">
                <a:solidFill>
                  <a:schemeClr val="accent1"/>
                </a:solidFill>
              </a:rPr>
              <a:t>Az új épület jobban tekintetbe veszi az aktuális piaci igényeket</a:t>
            </a:r>
          </a:p>
          <a:p>
            <a:endParaRPr lang="hu-HU" sz="600" dirty="0" smtClean="0">
              <a:solidFill>
                <a:schemeClr val="accent1"/>
              </a:solidFill>
            </a:endParaRPr>
          </a:p>
          <a:p>
            <a:r>
              <a:rPr lang="hu-HU" sz="1700" dirty="0" smtClean="0">
                <a:solidFill>
                  <a:schemeClr val="accent1"/>
                </a:solidFill>
                <a:latin typeface="+mn-lt"/>
              </a:rPr>
              <a:t>Fenntarthatóságtól eltekintve is modernebb a technológia</a:t>
            </a:r>
          </a:p>
          <a:p>
            <a:endParaRPr lang="hu-HU" sz="600" dirty="0" smtClean="0">
              <a:solidFill>
                <a:schemeClr val="accent1"/>
              </a:solidFill>
              <a:latin typeface="+mn-lt"/>
            </a:endParaRPr>
          </a:p>
          <a:p>
            <a:r>
              <a:rPr lang="hu-HU" sz="1700" dirty="0" smtClean="0">
                <a:solidFill>
                  <a:schemeClr val="accent1"/>
                </a:solidFill>
              </a:rPr>
              <a:t>Nincs az épületnek „rossz” múltja</a:t>
            </a:r>
          </a:p>
          <a:p>
            <a:endParaRPr lang="hu-HU" sz="2400" dirty="0" smtClean="0">
              <a:solidFill>
                <a:schemeClr val="accent1"/>
              </a:solidFill>
              <a:latin typeface="+mn-lt"/>
            </a:endParaRPr>
          </a:p>
          <a:p>
            <a:r>
              <a:rPr lang="hu-HU" sz="1700" dirty="0" smtClean="0">
                <a:solidFill>
                  <a:schemeClr val="accent1"/>
                </a:solidFill>
              </a:rPr>
              <a:t>Modernebb a forma és tértervezés</a:t>
            </a:r>
          </a:p>
          <a:p>
            <a:endParaRPr lang="hu-HU" sz="2400" dirty="0" smtClean="0">
              <a:solidFill>
                <a:schemeClr val="accent1"/>
              </a:solidFill>
              <a:latin typeface="+mn-lt"/>
            </a:endParaRPr>
          </a:p>
          <a:p>
            <a:r>
              <a:rPr lang="hu-HU" sz="1700" dirty="0" smtClean="0">
                <a:solidFill>
                  <a:schemeClr val="accent1"/>
                </a:solidFill>
                <a:latin typeface="+mn-lt"/>
              </a:rPr>
              <a:t>Tiszta és új környezet</a:t>
            </a:r>
          </a:p>
          <a:p>
            <a:endParaRPr lang="hu-HU" sz="2400" dirty="0" smtClean="0">
              <a:solidFill>
                <a:schemeClr val="accent1"/>
              </a:solidFill>
              <a:latin typeface="+mn-lt"/>
            </a:endParaRPr>
          </a:p>
          <a:p>
            <a:r>
              <a:rPr lang="hu-HU" sz="1700" dirty="0" smtClean="0">
                <a:solidFill>
                  <a:schemeClr val="accent1"/>
                </a:solidFill>
              </a:rPr>
              <a:t>A kisebb avultsági fok csökkenti a kockázatokat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4700" y="6558311"/>
            <a:ext cx="8753206" cy="83099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1"/>
                </a:solidFill>
                <a:latin typeface="Stencil" pitchFamily="82" charset="0"/>
              </a:rPr>
              <a:t>CSAK AZ EGYÉRTELMŰ TÖBBLETÉRTÉKET</a:t>
            </a:r>
          </a:p>
          <a:p>
            <a:pPr algn="ctr"/>
            <a:r>
              <a:rPr lang="hu-HU" sz="2400" dirty="0" smtClean="0">
                <a:solidFill>
                  <a:schemeClr val="accent1"/>
                </a:solidFill>
                <a:latin typeface="Stencil" pitchFamily="82" charset="0"/>
              </a:rPr>
              <a:t>TULAJDONÍTSUK A FENNTARTHATÓ MINŐSÍTÉSNEK !</a:t>
            </a:r>
            <a:endParaRPr lang="hu-HU" sz="1200" dirty="0">
              <a:solidFill>
                <a:schemeClr val="accent1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3</a:t>
            </a:r>
            <a:r>
              <a:rPr lang="hu-HU" cap="all" dirty="0" smtClean="0"/>
              <a:t>A</a:t>
            </a:r>
            <a:r>
              <a:rPr lang="hu-HU" sz="2400" cap="all" dirty="0" smtClean="0"/>
              <a:t>. MI ALAPJÁN BECSÜLHETŐ A PIACI ÉRTÉK?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668338" y="6566286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3288" lvl="1" indent="-446088" eaLnBrk="0" hangingPunct="0">
              <a:buFont typeface="Symbol" pitchFamily="18" charset="2"/>
              <a:buChar char=""/>
            </a:pPr>
            <a:endParaRPr lang="hu-HU" sz="1800" dirty="0">
              <a:solidFill>
                <a:schemeClr val="tx2"/>
              </a:solidFill>
            </a:endParaRPr>
          </a:p>
          <a:p>
            <a:pPr marL="355600" indent="-355600" eaLnBrk="0" hangingPunct="0">
              <a:buClr>
                <a:srgbClr val="62CAE3"/>
              </a:buClr>
            </a:pPr>
            <a:r>
              <a:rPr lang="hu-HU" sz="18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.</a:t>
            </a:r>
            <a:endParaRPr lang="hu-HU" sz="1800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774699" y="1746711"/>
          <a:ext cx="8774114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9"/>
                <a:gridCol w="5930305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Értékelési módszer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Kérdések a módszerhez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Költség-megközelítés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dirty="0" smtClean="0">
                          <a:solidFill>
                            <a:schemeClr val="tx2"/>
                          </a:solidFill>
                        </a:rPr>
                        <a:t>Múltbéli</a:t>
                      </a:r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 adatokon alapul</a:t>
                      </a:r>
                    </a:p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Van-e számottevő költségkülönbözet?</a:t>
                      </a:r>
                    </a:p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Ha nincs,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 akkor nincs pozitív összefüggés  a minősítés és az érték között.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Piac-megközelítés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dirty="0" smtClean="0">
                          <a:solidFill>
                            <a:schemeClr val="tx2"/>
                          </a:solidFill>
                        </a:rPr>
                        <a:t>Múltbéli</a:t>
                      </a:r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 adatokon alapul</a:t>
                      </a:r>
                    </a:p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Van-e elegendő összehasonlítható  tranzakciós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 adat?</a:t>
                      </a:r>
                    </a:p>
                    <a:p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Ha nincs, a kiigazítások  elméletiek lehetnek.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2"/>
                          </a:solidFill>
                        </a:rPr>
                        <a:t>Jövedelem megközelítés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dirty="0" smtClean="0">
                          <a:solidFill>
                            <a:schemeClr val="tx2"/>
                          </a:solidFill>
                        </a:rPr>
                        <a:t>Jövőbeni</a:t>
                      </a:r>
                      <a:r>
                        <a:rPr lang="hu-HU" b="1" i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hu-HU" baseline="0" dirty="0" smtClean="0">
                          <a:solidFill>
                            <a:schemeClr val="tx2"/>
                          </a:solidFill>
                        </a:rPr>
                        <a:t>elvárásokon alapul. A jövőbeni történések megítélését jelenlegi becsléseken keresztül valósítja meg.</a:t>
                      </a:r>
                      <a:endParaRPr lang="hu-H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82907" y="5162093"/>
            <a:ext cx="8753206" cy="1938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accent1"/>
                </a:solidFill>
                <a:latin typeface="Stencil" pitchFamily="82" charset="0"/>
              </a:rPr>
              <a:t>TÉZIs</a:t>
            </a:r>
            <a:r>
              <a:rPr lang="hu-HU" sz="4000" dirty="0" smtClean="0">
                <a:solidFill>
                  <a:schemeClr val="accent1"/>
                </a:solidFill>
                <a:latin typeface="Stencil" pitchFamily="82" charset="0"/>
              </a:rPr>
              <a:t> 1: CSAK A JÖVEDELEM MÓDSZER ALKALMAS AZ ÉRTÉKTÖBBLET MÉRÉSÉRE</a:t>
            </a:r>
            <a:endParaRPr lang="hu-HU" sz="2000" dirty="0">
              <a:solidFill>
                <a:schemeClr val="accent1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3</a:t>
            </a:r>
            <a:r>
              <a:rPr lang="hu-HU" cap="all" dirty="0" smtClean="0"/>
              <a:t>B</a:t>
            </a:r>
            <a:r>
              <a:rPr lang="hu-HU" sz="2400" cap="all" dirty="0" smtClean="0"/>
              <a:t>. A JÖVEDELEM MÓDSZERBEN FIGYELEMBE VEHETŐ</a:t>
            </a:r>
            <a:endParaRPr lang="hu-HU" sz="2400" cap="all" dirty="0"/>
          </a:p>
        </p:txBody>
      </p:sp>
      <p:pic>
        <p:nvPicPr>
          <p:cNvPr id="5123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78148" y="1596992"/>
            <a:ext cx="101401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lvl="1" indent="-355600" eaLnBrk="0" hangingPunct="0">
              <a:lnSpc>
                <a:spcPct val="15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TÉNYEZŐK: 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Gyorsabb feltöltés, magasabb kihasználtság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Magasabb bérleti díj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Tulajdonosi költségmegtakarítás (üzemeltetés+fenntartás)</a:t>
            </a: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Esetleges állami kedvezmények (pl. adózásban) ha vannak</a:t>
            </a: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Alacsonyabb kockázati szint, alacsonyabb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yield</a:t>
            </a:r>
            <a:endParaRPr lang="hu-HU" sz="24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125" name="Szövegdoboz 7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8" name="Lekerekített téglalap 7"/>
          <p:cNvSpPr/>
          <p:nvPr/>
        </p:nvSpPr>
        <p:spPr bwMode="auto">
          <a:xfrm>
            <a:off x="378148" y="5053195"/>
            <a:ext cx="9451652" cy="1386794"/>
          </a:xfrm>
          <a:prstGeom prst="roundRect">
            <a:avLst>
              <a:gd name="adj" fmla="val 46355"/>
            </a:avLst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rebuchet MS" pitchFamily="34" charset="0"/>
            </a:endParaRPr>
          </a:p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 smtClean="0">
              <a:solidFill>
                <a:schemeClr val="accent1"/>
              </a:solidFill>
            </a:endParaRPr>
          </a:p>
          <a:p>
            <a:pPr marL="0" marR="0" indent="0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Stencil" pitchFamily="82" charset="0"/>
              </a:rPr>
              <a:t>   </a:t>
            </a:r>
            <a:r>
              <a:rPr kumimoji="0" lang="hu-H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Stencil" pitchFamily="82" charset="0"/>
              </a:rPr>
              <a:t>PIACI HANGULAT ALAPJÁN - NINCS TÉNYSZÁM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4. AZ ÉRTÉK ÖSSZETEVŐI ÉS MEGBÍZHATÓSÁGA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241590" y="6102220"/>
            <a:ext cx="7117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indent="-355600" eaLnBrk="0" hangingPunct="0">
              <a:buClr>
                <a:srgbClr val="62CAE3"/>
              </a:buClr>
            </a:pPr>
            <a:r>
              <a:rPr lang="hu-HU" sz="1800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TÉNYEK						VÉLEMÉNYEK</a:t>
            </a:r>
          </a:p>
          <a:p>
            <a:pPr marL="355600" indent="-355600" algn="ctr" eaLnBrk="0" hangingPunct="0">
              <a:buClr>
                <a:srgbClr val="62CAE3"/>
              </a:buClr>
            </a:pPr>
            <a:r>
              <a:rPr lang="hu-HU" sz="1800" dirty="0" smtClean="0">
                <a:solidFill>
                  <a:schemeClr val="accent1"/>
                </a:solidFill>
                <a:cs typeface="Times New Roman" pitchFamily="18" charset="0"/>
                <a:sym typeface="Wingdings" pitchFamily="2" charset="2"/>
              </a:rPr>
              <a:t>FELHASZNÁLT INFORMÁCIÓK</a:t>
            </a:r>
            <a:endParaRPr lang="hu-HU" sz="1800" dirty="0">
              <a:solidFill>
                <a:schemeClr val="accent1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7" name="Balra-felfelé nyíl 6"/>
          <p:cNvSpPr/>
          <p:nvPr/>
        </p:nvSpPr>
        <p:spPr bwMode="auto">
          <a:xfrm rot="5400000">
            <a:off x="2604244" y="402409"/>
            <a:ext cx="4320478" cy="7188493"/>
          </a:xfrm>
          <a:prstGeom prst="leftUpArrow">
            <a:avLst>
              <a:gd name="adj1" fmla="val 2807"/>
              <a:gd name="adj2" fmla="val 3943"/>
              <a:gd name="adj3" fmla="val 14051"/>
            </a:avLst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Derékszögű háromszög 7"/>
          <p:cNvSpPr/>
          <p:nvPr/>
        </p:nvSpPr>
        <p:spPr bwMode="auto">
          <a:xfrm>
            <a:off x="1398960" y="2543795"/>
            <a:ext cx="6322640" cy="3384376"/>
          </a:xfrm>
          <a:prstGeom prst="rtTriangle">
            <a:avLst/>
          </a:prstGeom>
          <a:solidFill>
            <a:schemeClr val="accent5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6200000">
            <a:off x="-1443388" y="3615421"/>
            <a:ext cx="4695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indent="-355600" algn="ctr" eaLnBrk="0" hangingPunct="0">
              <a:buClr>
                <a:srgbClr val="62CAE3"/>
              </a:buClr>
            </a:pPr>
            <a:r>
              <a:rPr lang="hu-HU" sz="1800" dirty="0" smtClean="0">
                <a:solidFill>
                  <a:schemeClr val="accent1"/>
                </a:solidFill>
                <a:cs typeface="Times New Roman" pitchFamily="18" charset="0"/>
                <a:sym typeface="Wingdings" pitchFamily="2" charset="2"/>
              </a:rPr>
              <a:t>MEGBÍZHATÓSÁG</a:t>
            </a:r>
          </a:p>
          <a:p>
            <a:pPr marL="355600" indent="-355600" eaLnBrk="0" hangingPunct="0">
              <a:buClr>
                <a:srgbClr val="62CAE3"/>
              </a:buClr>
            </a:pPr>
            <a:r>
              <a:rPr lang="hu-HU" sz="1800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ALACSONY			MAGAS</a:t>
            </a:r>
            <a:endParaRPr lang="hu-HU" sz="1800" b="0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Lekerekített téglalap feliratnak 11"/>
          <p:cNvSpPr/>
          <p:nvPr/>
        </p:nvSpPr>
        <p:spPr bwMode="auto">
          <a:xfrm>
            <a:off x="7721600" y="3827685"/>
            <a:ext cx="1626665" cy="525685"/>
          </a:xfrm>
          <a:prstGeom prst="wedgeRoundRectCallout">
            <a:avLst>
              <a:gd name="adj1" fmla="val -52843"/>
              <a:gd name="adj2" fmla="val 350978"/>
              <a:gd name="adj3" fmla="val 16667"/>
            </a:avLst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Múltbéli</a:t>
            </a:r>
            <a:r>
              <a:rPr kumimoji="0" lang="hu-H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értékbecslések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Lekerekített téglalap feliratnak 12"/>
          <p:cNvSpPr/>
          <p:nvPr/>
        </p:nvSpPr>
        <p:spPr bwMode="auto">
          <a:xfrm>
            <a:off x="6082235" y="2924795"/>
            <a:ext cx="1626665" cy="525685"/>
          </a:xfrm>
          <a:prstGeom prst="wedgeRoundRectCallout">
            <a:avLst>
              <a:gd name="adj1" fmla="val -52843"/>
              <a:gd name="adj2" fmla="val 350978"/>
              <a:gd name="adj3" fmla="val 16667"/>
            </a:avLst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Jelenlegi</a:t>
            </a:r>
            <a:r>
              <a:rPr kumimoji="0" lang="hu-H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értékbecslések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Balra nyíl 10"/>
          <p:cNvSpPr/>
          <p:nvPr/>
        </p:nvSpPr>
        <p:spPr bwMode="auto">
          <a:xfrm>
            <a:off x="7696200" y="5597971"/>
            <a:ext cx="2006600" cy="635000"/>
          </a:xfrm>
          <a:prstGeom prst="leftArrow">
            <a:avLst/>
          </a:prstGeom>
          <a:solidFill>
            <a:schemeClr val="accent2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Megbízhatóság</a:t>
            </a:r>
          </a:p>
        </p:txBody>
      </p:sp>
      <p:sp>
        <p:nvSpPr>
          <p:cNvPr id="14" name="Lekerekített téglalap feliratnak 13"/>
          <p:cNvSpPr/>
          <p:nvPr/>
        </p:nvSpPr>
        <p:spPr bwMode="auto">
          <a:xfrm>
            <a:off x="3043760" y="1308782"/>
            <a:ext cx="1626665" cy="525685"/>
          </a:xfrm>
          <a:prstGeom prst="wedgeRoundRectCallout">
            <a:avLst>
              <a:gd name="adj1" fmla="val -52843"/>
              <a:gd name="adj2" fmla="val 350978"/>
              <a:gd name="adj3" fmla="val 16667"/>
            </a:avLst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Jövőbeni</a:t>
            </a:r>
            <a:r>
              <a:rPr kumimoji="0" lang="hu-H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értékbecslések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15467 -0.11778 " pathEditMode="relative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5467 -0.11778 L -0.43951 -0.332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1" grpId="1" animBg="1"/>
      <p:bldP spid="11" grpId="2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A</a:t>
            </a:r>
            <a:r>
              <a:rPr lang="hu-HU" sz="2400" cap="all" dirty="0" smtClean="0"/>
              <a:t>.TÉZIS2:kevésbé „STABIL” PIACON KISEBB A PRÉMIUM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833438" y="5782750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3288" lvl="1" indent="-446088" eaLnBrk="0" hangingPunct="0"/>
            <a:endParaRPr lang="hu-HU" sz="1800" dirty="0">
              <a:solidFill>
                <a:schemeClr val="tx2"/>
              </a:solidFill>
            </a:endParaRPr>
          </a:p>
          <a:p>
            <a:pPr marL="355600" indent="-355600" eaLnBrk="0" hangingPunct="0">
              <a:buClr>
                <a:srgbClr val="62CAE3"/>
              </a:buClr>
            </a:pPr>
            <a:r>
              <a:rPr lang="hu-HU" sz="180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. </a:t>
            </a:r>
            <a:r>
              <a:rPr lang="hu-HU" dirty="0">
                <a:solidFill>
                  <a:schemeClr val="tx2"/>
                </a:solidFill>
              </a:rPr>
              <a:t>	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58802" y="2158998"/>
          <a:ext cx="9334500" cy="34508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2792"/>
                <a:gridCol w="1048924"/>
                <a:gridCol w="896112"/>
                <a:gridCol w="896112"/>
                <a:gridCol w="896112"/>
                <a:gridCol w="896112"/>
                <a:gridCol w="896112"/>
                <a:gridCol w="896112"/>
                <a:gridCol w="896112"/>
              </a:tblGrid>
              <a:tr h="1047621"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1905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München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London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Prága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Budapest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Varsó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Lisszabon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Bécs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Moszkva</a:t>
                      </a:r>
                      <a:endParaRPr lang="hu-H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5724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Prime</a:t>
                      </a:r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Iroda </a:t>
                      </a:r>
                      <a:r>
                        <a:rPr lang="hu-HU" sz="160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yield</a:t>
                      </a:r>
                      <a:endParaRPr lang="hu-HU" sz="160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4,40%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4,00%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6,25%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7,50%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6,25%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8,00%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5,25%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8,75%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5724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ECB </a:t>
                      </a:r>
                      <a:r>
                        <a:rPr lang="hu-HU" sz="16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 éves </a:t>
                      </a:r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kamat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1,73%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2,29%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2,40%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6,31%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4,30%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6,60%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2,22%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*7,27</a:t>
                      </a:r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5724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Kockázati </a:t>
                      </a:r>
                      <a:r>
                        <a:rPr lang="hu-HU" sz="16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felár a 10 éves kamatszinthez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2,67%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1,71%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3,85%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1,19%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1,95%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1,40%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3,03%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1,48%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5724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(-)0,15% Egyedi </a:t>
                      </a:r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prémium </a:t>
                      </a:r>
                      <a:r>
                        <a:rPr lang="hu-HU" sz="16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hatása a Piaci Értékre (+)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3,53%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3,90%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2,46%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2,04%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2,46%</a:t>
                      </a:r>
                      <a:endParaRPr lang="hu-HU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1,91%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2,94%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1,74%</a:t>
                      </a:r>
                      <a:endParaRPr lang="hu-HU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Ellipszis 6"/>
          <p:cNvSpPr/>
          <p:nvPr/>
        </p:nvSpPr>
        <p:spPr bwMode="auto">
          <a:xfrm>
            <a:off x="5676900" y="5130800"/>
            <a:ext cx="730250" cy="76835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8232" y="6811662"/>
            <a:ext cx="9085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Forrás: BDO kutatás 2013. október</a:t>
            </a:r>
            <a:endParaRPr lang="hu-HU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áblázat 15"/>
          <p:cNvGraphicFramePr>
            <a:graphicFrameLocks noGrp="1"/>
          </p:cNvGraphicFramePr>
          <p:nvPr/>
        </p:nvGraphicFramePr>
        <p:xfrm>
          <a:off x="594172" y="2399687"/>
          <a:ext cx="9309830" cy="4355752"/>
        </p:xfrm>
        <a:graphic>
          <a:graphicData uri="http://schemas.openxmlformats.org/drawingml/2006/table">
            <a:tbl>
              <a:tblPr/>
              <a:tblGrid>
                <a:gridCol w="1145545"/>
                <a:gridCol w="716421"/>
                <a:gridCol w="930983"/>
                <a:gridCol w="690847"/>
                <a:gridCol w="587829"/>
                <a:gridCol w="1815737"/>
                <a:gridCol w="629519"/>
                <a:gridCol w="930983"/>
                <a:gridCol w="930983"/>
                <a:gridCol w="930983"/>
              </a:tblGrid>
              <a:tr h="220094">
                <a:tc gridSpan="10"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Minősített épületek, 2013 Február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0094"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LEED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BREEAM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DGNB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HQE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LEED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BREEAM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DGNB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latin typeface="Trebuchet MS"/>
                        </a:rPr>
                        <a:t>HQE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Ausztria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Norvégia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Belgium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Lengyelország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Csehország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Portugália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Dánia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Románia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Finnország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Orosz </a:t>
                      </a:r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Köztársaság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Franciaország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967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Spanyolország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Németország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Svédország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Magyarország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Svájc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Olaszország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Törökország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Luxemburg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Egyesült </a:t>
                      </a:r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Királyság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2.290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Hollandia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Összesen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4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2.947</a:t>
                      </a:r>
                      <a:endParaRPr lang="hu-HU" sz="14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402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981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</a:tbl>
          </a:graphicData>
        </a:graphic>
      </p:graphicFrame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B</a:t>
            </a:r>
            <a:r>
              <a:rPr lang="hu-HU" sz="2400" cap="all" dirty="0" smtClean="0"/>
              <a:t>. AZ „ÉRTÉKTÖBBLET” TOVÁBBI TÉNYEZŐI</a:t>
            </a:r>
            <a:endParaRPr lang="hu-HU" sz="2400" cap="all" dirty="0"/>
          </a:p>
        </p:txBody>
      </p:sp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94172" y="1611359"/>
            <a:ext cx="8784976" cy="7098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ADOTT PIAC MÉRETE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London_.png"/>
          <p:cNvPicPr>
            <a:picLocks noChangeAspect="1"/>
          </p:cNvPicPr>
          <p:nvPr/>
        </p:nvPicPr>
        <p:blipFill>
          <a:blip r:embed="rId3" cstate="print"/>
          <a:srcRect b="22371"/>
          <a:stretch>
            <a:fillRect/>
          </a:stretch>
        </p:blipFill>
        <p:spPr>
          <a:xfrm>
            <a:off x="524854" y="2285387"/>
            <a:ext cx="9379148" cy="5092609"/>
          </a:xfrm>
          <a:prstGeom prst="rect">
            <a:avLst/>
          </a:prstGeom>
        </p:spPr>
      </p:pic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B</a:t>
            </a:r>
            <a:r>
              <a:rPr lang="hu-HU" sz="2400" cap="all" dirty="0" smtClean="0"/>
              <a:t>. AZ „ÉRTÉKTÖBBLET” </a:t>
            </a:r>
            <a:r>
              <a:rPr lang="hu-HU" sz="2400" cap="all" dirty="0" smtClean="0">
                <a:solidFill>
                  <a:srgbClr val="FF0000"/>
                </a:solidFill>
              </a:rPr>
              <a:t>TOVÁBBI</a:t>
            </a:r>
            <a:r>
              <a:rPr lang="hu-HU" sz="2400" cap="all" dirty="0" smtClean="0"/>
              <a:t> TÉNYEZŐI</a:t>
            </a:r>
            <a:endParaRPr lang="hu-HU" sz="2400" cap="all" dirty="0"/>
          </a:p>
        </p:txBody>
      </p:sp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94172" y="1593400"/>
            <a:ext cx="8784976" cy="7134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 MINŐSÍTETT ÁLLOMÁNY ARÁNYA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MIELŐTT FÉLREÉRTENÉNK A DOLGOKAT…</a:t>
            </a:r>
            <a:endParaRPr lang="hu-HU" sz="2400" cap="all" dirty="0"/>
          </a:p>
        </p:txBody>
      </p:sp>
      <p:pic>
        <p:nvPicPr>
          <p:cNvPr id="409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zövegdoboz 4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4101" name="Téglalap 4"/>
          <p:cNvSpPr>
            <a:spLocks noChangeArrowheads="1"/>
          </p:cNvSpPr>
          <p:nvPr/>
        </p:nvSpPr>
        <p:spPr bwMode="auto">
          <a:xfrm>
            <a:off x="774700" y="2137557"/>
            <a:ext cx="9358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KÖZBESZÉD SZERINTI ZÖLD HÁZAK: MIK IS AZOK? FOGALMAK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1. ENERGETIKAI AUDIT / TANÚSÍTÁS („ZÖLDKÁRTYA”)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2. ENERGIAHATÉKONYSÁG </a:t>
            </a:r>
          </a:p>
          <a:p>
            <a:pPr marL="812800" lvl="2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Az energia hatékony előállítása</a:t>
            </a:r>
          </a:p>
          <a:p>
            <a:pPr marL="812800" lvl="2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Az energia hatékony felhasználása </a:t>
            </a:r>
          </a:p>
          <a:p>
            <a:pPr marL="812800" lvl="2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Az energiaveszteségek csökkentése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3. FENNTARTHATÓSÁG / MINŐSÍTÉS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B</a:t>
            </a:r>
            <a:r>
              <a:rPr lang="hu-HU" sz="2400" cap="all" dirty="0" smtClean="0"/>
              <a:t>. AZ „ÉRTÉKTÖBBLET” </a:t>
            </a:r>
            <a:r>
              <a:rPr lang="hu-HU" sz="2400" cap="all" dirty="0" smtClean="0">
                <a:solidFill>
                  <a:srgbClr val="FF0000"/>
                </a:solidFill>
              </a:rPr>
              <a:t>TOVÁBBI</a:t>
            </a:r>
            <a:r>
              <a:rPr lang="hu-HU" sz="2400" cap="all" dirty="0" smtClean="0"/>
              <a:t> TÉNYEZŐI</a:t>
            </a:r>
            <a:endParaRPr lang="hu-HU" sz="2400" cap="all" dirty="0"/>
          </a:p>
        </p:txBody>
      </p:sp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94172" y="1591316"/>
            <a:ext cx="8784976" cy="7134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 KÖLTSÉGMEGTAKARÍTÁS ÉRTÉKE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/>
        </p:nvGraphicFramePr>
        <p:xfrm>
          <a:off x="1724852" y="2410134"/>
          <a:ext cx="6478272" cy="4145280"/>
        </p:xfrm>
        <a:graphic>
          <a:graphicData uri="http://schemas.openxmlformats.org/drawingml/2006/table">
            <a:tbl>
              <a:tblPr/>
              <a:tblGrid>
                <a:gridCol w="2063377"/>
                <a:gridCol w="1175759"/>
                <a:gridCol w="2050766"/>
                <a:gridCol w="1188370"/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Az elektromos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energia emissziója </a:t>
                      </a:r>
                    </a:p>
                    <a:p>
                      <a:pPr algn="l" fontAlgn="b"/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kg CO</a:t>
                      </a:r>
                      <a:r>
                        <a:rPr lang="en-US" sz="1600" b="0" i="0" u="none" strike="noStrike" baseline="-2500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e 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/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kWh </a:t>
                      </a:r>
                      <a:r>
                        <a:rPr lang="hu-HU" sz="1600" b="0" i="0" u="none" strike="noStrike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generált </a:t>
                      </a:r>
                      <a:r>
                        <a:rPr lang="en-US" sz="1600" b="0" i="0" u="none" strike="noStrike" baseline="0" dirty="0" err="1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ele</a:t>
                      </a:r>
                      <a:r>
                        <a:rPr lang="hu-HU" sz="1600" b="0" i="0" u="none" strike="noStrike" baseline="0" dirty="0" err="1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ktromosságra</a:t>
                      </a:r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AMERIKA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EMEA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Argentína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0,3660</a:t>
                      </a:r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Ausztria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0,1828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Brazília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0,0889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Csehország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0,5439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Kanada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0,1806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Franciao</a:t>
                      </a:r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0,0827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Mexikó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0,4400</a:t>
                      </a:r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Németország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0,4412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USA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0,5891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Görögország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0,7312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ÁZSIA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Magyarország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0,3308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Ausztrália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0,8833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Lengyelország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0,6534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Kína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0,7450</a:t>
                      </a:r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Románia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0,4166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0,9682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Orosz Köztársaság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0,3255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Japán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0,4365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Szaúd</a:t>
                      </a:r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Arábia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0,7542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Dél-Korea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0,4592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Svédország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0,0399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Svájc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0,0274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E.Arab</a:t>
                      </a:r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Emirátusok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0,8421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Egyesült királyság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0,5246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CA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áblázat 17"/>
          <p:cNvGraphicFramePr>
            <a:graphicFrameLocks noGrp="1"/>
          </p:cNvGraphicFramePr>
          <p:nvPr/>
        </p:nvGraphicFramePr>
        <p:xfrm>
          <a:off x="323848" y="2505075"/>
          <a:ext cx="9877892" cy="320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946"/>
                <a:gridCol w="4938946"/>
              </a:tblGrid>
              <a:tr h="320665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Csoportba foglalás 20"/>
          <p:cNvGrpSpPr/>
          <p:nvPr/>
        </p:nvGrpSpPr>
        <p:grpSpPr>
          <a:xfrm>
            <a:off x="429071" y="2624016"/>
            <a:ext cx="9667429" cy="2954459"/>
            <a:chOff x="429071" y="2081091"/>
            <a:chExt cx="9667429" cy="2954459"/>
          </a:xfrm>
        </p:grpSpPr>
        <p:pic>
          <p:nvPicPr>
            <p:cNvPr id="19" name="Kép 18" descr="Gazdagret_592f0f8e_3309_488a_8b5f_39d387883e8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71" y="2081091"/>
              <a:ext cx="4720711" cy="2954459"/>
            </a:xfrm>
            <a:prstGeom prst="rect">
              <a:avLst/>
            </a:prstGeom>
          </p:spPr>
        </p:pic>
        <p:pic>
          <p:nvPicPr>
            <p:cNvPr id="20" name="Kép 19" descr="89988665.jpg"/>
            <p:cNvPicPr>
              <a:picLocks noChangeAspect="1"/>
            </p:cNvPicPr>
            <p:nvPr/>
          </p:nvPicPr>
          <p:blipFill>
            <a:blip r:embed="rId4" cstate="print"/>
            <a:srcRect r="2249" b="7563"/>
            <a:stretch>
              <a:fillRect/>
            </a:stretch>
          </p:blipFill>
          <p:spPr>
            <a:xfrm>
              <a:off x="5386089" y="2086284"/>
              <a:ext cx="4710411" cy="2949266"/>
            </a:xfrm>
            <a:prstGeom prst="rect">
              <a:avLst/>
            </a:prstGeom>
          </p:spPr>
        </p:pic>
      </p:grpSp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B</a:t>
            </a:r>
            <a:r>
              <a:rPr lang="hu-HU" sz="2400" cap="all" dirty="0" smtClean="0"/>
              <a:t>. AZ „ÉRTÉKTÖBBLET” </a:t>
            </a:r>
            <a:r>
              <a:rPr lang="hu-HU" sz="2400" cap="all" dirty="0" smtClean="0">
                <a:solidFill>
                  <a:srgbClr val="FF0000"/>
                </a:solidFill>
              </a:rPr>
              <a:t>TOVÁBBI</a:t>
            </a:r>
            <a:r>
              <a:rPr lang="hu-HU" sz="2400" cap="all" dirty="0" smtClean="0"/>
              <a:t> TÉNYEZŐI</a:t>
            </a:r>
            <a:endParaRPr lang="hu-HU" sz="2400" cap="all" dirty="0"/>
          </a:p>
        </p:txBody>
      </p:sp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94172" y="1598757"/>
            <a:ext cx="8784976" cy="7134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ÉPÍTETT KÖRNYEZET JELLEGE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B</a:t>
            </a:r>
            <a:r>
              <a:rPr lang="hu-HU" sz="2400" cap="all" dirty="0" smtClean="0"/>
              <a:t>. AZ „ÉRTÉKTÖBBLET” </a:t>
            </a:r>
            <a:r>
              <a:rPr lang="hu-HU" sz="2400" cap="all" dirty="0" smtClean="0">
                <a:solidFill>
                  <a:srgbClr val="FF0000"/>
                </a:solidFill>
              </a:rPr>
              <a:t>TOVÁBBI</a:t>
            </a:r>
            <a:r>
              <a:rPr lang="hu-HU" sz="2400" cap="all" dirty="0" smtClean="0"/>
              <a:t> TÉNYEZŐI</a:t>
            </a:r>
            <a:endParaRPr lang="hu-HU" sz="2400" cap="all" dirty="0"/>
          </a:p>
        </p:txBody>
      </p:sp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94172" y="1611359"/>
            <a:ext cx="8784976" cy="7098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ADOTT PIACON ÉRVÉNYES ÖSZTÖNZŐK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94172" y="2317300"/>
            <a:ext cx="8784976" cy="7134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AZ ADOTT PIAC FÖLDRAJZI JELLEMZŐI (IDŐJÁRÁS IS)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94172" y="3029591"/>
            <a:ext cx="8784976" cy="7134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tIns="18000" bIns="18000" rtlCol="0">
            <a:spAutoFit/>
          </a:bodyPr>
          <a:lstStyle/>
          <a:p>
            <a:endParaRPr lang="hu-HU" sz="1000" dirty="0" smtClean="0">
              <a:solidFill>
                <a:schemeClr val="tx2"/>
              </a:solidFill>
            </a:endParaRPr>
          </a:p>
          <a:p>
            <a:r>
              <a:rPr lang="hu-HU" sz="2400" dirty="0" smtClean="0">
                <a:solidFill>
                  <a:schemeClr val="tx2"/>
                </a:solidFill>
              </a:rPr>
              <a:t>A PIACON TIPIKUS ÉLETCIKLUS</a:t>
            </a:r>
          </a:p>
          <a:p>
            <a:endParaRPr lang="hu-HU" sz="1000" dirty="0" smtClean="0">
              <a:solidFill>
                <a:schemeClr val="tx2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94172" y="5188219"/>
            <a:ext cx="8784975" cy="1815882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rgbClr val="7030A0"/>
              </a:gs>
              <a:gs pos="100000">
                <a:srgbClr val="7030A0"/>
              </a:gs>
            </a:gsLst>
            <a:lin ang="5400000" scaled="0"/>
          </a:gradFill>
          <a:ln w="317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Stencil" pitchFamily="82" charset="0"/>
              </a:rPr>
              <a:t>AZ RICS SZERINT: HA A PIAC NEM TESZ KÜLÖNBSÉGET – a HAGYOMÁNYOS ÉS FENNTARTHATÓ ÉPÜLET KÖZÖTT- </a:t>
            </a:r>
            <a:br>
              <a:rPr lang="hu-HU" sz="2800" dirty="0" smtClean="0">
                <a:latin typeface="Stencil" pitchFamily="82" charset="0"/>
              </a:rPr>
            </a:br>
            <a:r>
              <a:rPr lang="hu-HU" sz="2800" dirty="0" smtClean="0">
                <a:latin typeface="Stencil" pitchFamily="82" charset="0"/>
              </a:rPr>
              <a:t>AKKOR NINCS ÉRTÉKTÖBBLET!</a:t>
            </a:r>
            <a:endParaRPr lang="hu-HU" sz="14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C</a:t>
            </a:r>
            <a:r>
              <a:rPr lang="hu-HU" sz="2400" cap="all" dirty="0" smtClean="0"/>
              <a:t>. POZITÍV ITT, NEGATÍV OTT</a:t>
            </a:r>
            <a:endParaRPr lang="hu-HU" sz="2400" cap="all" dirty="0"/>
          </a:p>
        </p:txBody>
      </p:sp>
      <p:pic>
        <p:nvPicPr>
          <p:cNvPr id="5123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78148" y="1586030"/>
            <a:ext cx="10140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lvl="1" indent="-355600" eaLnBrk="0" hangingPunct="0">
              <a:lnSpc>
                <a:spcPct val="15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TÖBBLET ÉRTÉK A „ZÖLD” ÉPÜLETEKNEK</a:t>
            </a:r>
          </a:p>
          <a:p>
            <a:pPr marL="355600" lvl="1" indent="-355600" eaLnBrk="0" hangingPunct="0">
              <a:lnSpc>
                <a:spcPct val="15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AVAGY ÉRTÉKCSÖKKENÉS A TÖBBINEK?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125" name="Szövegdoboz 7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7" name="Chart 3"/>
          <p:cNvGraphicFramePr/>
          <p:nvPr/>
        </p:nvGraphicFramePr>
        <p:xfrm>
          <a:off x="5497196" y="3331029"/>
          <a:ext cx="3997357" cy="326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5"/>
          <p:cNvGraphicFramePr/>
          <p:nvPr/>
        </p:nvGraphicFramePr>
        <p:xfrm>
          <a:off x="774700" y="3331029"/>
          <a:ext cx="3921126" cy="326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D</a:t>
            </a:r>
            <a:r>
              <a:rPr lang="hu-HU" sz="2400" cap="all" dirty="0" smtClean="0"/>
              <a:t>. AZ ÉRTÉK ÖSSZETEVŐI – A TÖBBLET MOTIVÁCIÓJA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833438" y="6549454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3288" lvl="1" indent="-446088" eaLnBrk="0" hangingPunct="0">
              <a:buFont typeface="Symbol" pitchFamily="18" charset="2"/>
              <a:buChar char=""/>
            </a:pPr>
            <a:endParaRPr lang="hu-HU" sz="1800" dirty="0">
              <a:solidFill>
                <a:schemeClr val="tx2"/>
              </a:solidFill>
            </a:endParaRPr>
          </a:p>
          <a:p>
            <a:pPr marL="355600" indent="-355600" eaLnBrk="0" hangingPunct="0">
              <a:buClr>
                <a:srgbClr val="62CAE3"/>
              </a:buClr>
            </a:pP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 .</a:t>
            </a:r>
            <a:endParaRPr lang="hu-HU" sz="1400" b="0" i="1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242244" y="3204567"/>
            <a:ext cx="7694343" cy="193899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1"/>
                </a:solidFill>
                <a:latin typeface="Stencil" pitchFamily="82" charset="0"/>
              </a:rPr>
              <a:t>MI VAN MÉG A</a:t>
            </a:r>
          </a:p>
          <a:p>
            <a:pPr algn="ctr"/>
            <a:r>
              <a:rPr lang="hu-HU" sz="6000" dirty="0" smtClean="0">
                <a:solidFill>
                  <a:schemeClr val="accent1"/>
                </a:solidFill>
                <a:latin typeface="Stencil" pitchFamily="82" charset="0"/>
              </a:rPr>
              <a:t>TARSOLYBAN?</a:t>
            </a:r>
            <a:endParaRPr lang="hu-HU" sz="3600" dirty="0">
              <a:solidFill>
                <a:schemeClr val="accent1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5</a:t>
            </a:r>
            <a:r>
              <a:rPr lang="hu-HU" cap="all" dirty="0" smtClean="0"/>
              <a:t>E</a:t>
            </a:r>
            <a:r>
              <a:rPr lang="hu-HU" sz="2400" cap="all" dirty="0" smtClean="0"/>
              <a:t>. TECHNOLÓGIAI UGRÁS Az 1980-90-ES ÉVEKTŐL</a:t>
            </a:r>
            <a:endParaRPr lang="hu-HU" sz="2400" cap="all" dirty="0"/>
          </a:p>
        </p:txBody>
      </p:sp>
      <p:pic>
        <p:nvPicPr>
          <p:cNvPr id="7171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78148" y="1620391"/>
          <a:ext cx="9937103" cy="540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Kép 9" descr="02_T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156" y="4860751"/>
            <a:ext cx="2423864" cy="1656213"/>
          </a:xfrm>
          <a:prstGeom prst="rect">
            <a:avLst/>
          </a:prstGeom>
        </p:spPr>
      </p:pic>
      <p:pic>
        <p:nvPicPr>
          <p:cNvPr id="11" name="Kép 10" descr="03_P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97134" y="2675549"/>
            <a:ext cx="2525630" cy="1825162"/>
          </a:xfrm>
          <a:prstGeom prst="rect">
            <a:avLst/>
          </a:prstGeom>
        </p:spPr>
      </p:pic>
      <p:pic>
        <p:nvPicPr>
          <p:cNvPr id="12" name="Kép 11" descr="04_P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8508" y="4788743"/>
            <a:ext cx="2088232" cy="1778007"/>
          </a:xfrm>
          <a:prstGeom prst="rect">
            <a:avLst/>
          </a:prstGeom>
        </p:spPr>
      </p:pic>
      <p:pic>
        <p:nvPicPr>
          <p:cNvPr id="13" name="Kép 12" descr="05_MP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4812" y="2628503"/>
            <a:ext cx="872193" cy="1872208"/>
          </a:xfrm>
          <a:prstGeom prst="rect">
            <a:avLst/>
          </a:prstGeom>
        </p:spPr>
      </p:pic>
      <p:pic>
        <p:nvPicPr>
          <p:cNvPr id="14" name="Kép 13" descr="06_MP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51820" y="4788743"/>
            <a:ext cx="939096" cy="1705999"/>
          </a:xfrm>
          <a:prstGeom prst="rect">
            <a:avLst/>
          </a:prstGeom>
        </p:spPr>
      </p:pic>
      <p:pic>
        <p:nvPicPr>
          <p:cNvPr id="15" name="Kép 14" descr="CityCenter-Budapes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33698" y="2700511"/>
            <a:ext cx="2337538" cy="1753154"/>
          </a:xfrm>
          <a:prstGeom prst="rect">
            <a:avLst/>
          </a:prstGeom>
        </p:spPr>
      </p:pic>
      <p:pic>
        <p:nvPicPr>
          <p:cNvPr id="16" name="Kép 15" descr="01_2_TV.png"/>
          <p:cNvPicPr>
            <a:picLocks noChangeAspect="1"/>
          </p:cNvPicPr>
          <p:nvPr/>
        </p:nvPicPr>
        <p:blipFill>
          <a:blip r:embed="rId15" cstate="print"/>
          <a:srcRect t="32000"/>
          <a:stretch>
            <a:fillRect/>
          </a:stretch>
        </p:blipFill>
        <p:spPr>
          <a:xfrm>
            <a:off x="430330" y="2700511"/>
            <a:ext cx="2468098" cy="175843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 rot="19702686">
            <a:off x="1053641" y="3587790"/>
            <a:ext cx="7694343" cy="101566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1"/>
                </a:solidFill>
                <a:latin typeface="Stencil" pitchFamily="82" charset="0"/>
              </a:rPr>
              <a:t>TRENDI  FAKTOR</a:t>
            </a:r>
            <a:endParaRPr lang="hu-HU" sz="3600" dirty="0">
              <a:solidFill>
                <a:schemeClr val="accent1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/>
              <a:t>6</a:t>
            </a:r>
            <a:r>
              <a:rPr lang="hu-HU" sz="2400" cap="all" dirty="0" smtClean="0"/>
              <a:t>. A JÖVŐ ELŐBB-UTÓBB MEGÉRKEZIK</a:t>
            </a:r>
            <a:endParaRPr lang="hu-HU" sz="2400" cap="all" dirty="0"/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70368" y="6616386"/>
            <a:ext cx="87153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3288" lvl="1" indent="-446088" eaLnBrk="0" hangingPunct="0">
              <a:defRPr/>
            </a:pPr>
            <a:endParaRPr lang="hu-HU" sz="1800" dirty="0">
              <a:solidFill>
                <a:schemeClr val="tx2"/>
              </a:solidFill>
            </a:endParaRPr>
          </a:p>
          <a:p>
            <a:pPr marL="812800" lvl="1" indent="-355600" eaLnBrk="0" hangingPunct="0">
              <a:buClr>
                <a:srgbClr val="62CAE3"/>
              </a:buClr>
              <a:defRPr/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School of Art, Design and Media </a:t>
            </a:r>
            <a:r>
              <a:rPr lang="hu-HU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-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 Nan</a:t>
            </a:r>
            <a:r>
              <a:rPr lang="hu-HU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y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ang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 Technological University</a:t>
            </a:r>
            <a:r>
              <a:rPr lang="hu-HU" b="0" dirty="0" smtClean="0">
                <a:solidFill>
                  <a:schemeClr val="tx2"/>
                </a:solidFill>
                <a:cs typeface="Times New Roman" pitchFamily="18" charset="0"/>
                <a:sym typeface="Wingdings" pitchFamily="2" charset="2"/>
              </a:rPr>
              <a:t>, Szingapúr</a:t>
            </a:r>
            <a:endParaRPr lang="hu-HU" b="0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21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pic>
        <p:nvPicPr>
          <p:cNvPr id="7" name="Kép 6" descr="chool of Art, Design and Media in Nanyang Technological University.JPG"/>
          <p:cNvPicPr>
            <a:picLocks noChangeAspect="1"/>
          </p:cNvPicPr>
          <p:nvPr/>
        </p:nvPicPr>
        <p:blipFill>
          <a:blip r:embed="rId3" cstate="print"/>
          <a:srcRect t="23843" b="10856"/>
          <a:stretch>
            <a:fillRect/>
          </a:stretch>
        </p:blipFill>
        <p:spPr>
          <a:xfrm>
            <a:off x="0" y="1590675"/>
            <a:ext cx="10693400" cy="5237164"/>
          </a:xfrm>
          <a:prstGeom prst="rect">
            <a:avLst/>
          </a:prstGeom>
        </p:spPr>
      </p:pic>
      <p:pic>
        <p:nvPicPr>
          <p:cNvPr id="9219" name="Kép 638" descr="puzz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U-nevjegy-V2-tr.png"/>
          <p:cNvPicPr>
            <a:picLocks noChangeAspect="1"/>
          </p:cNvPicPr>
          <p:nvPr/>
        </p:nvPicPr>
        <p:blipFill>
          <a:blip r:embed="rId5" cstate="print"/>
          <a:srcRect l="5189" t="30060" r="55757" b="24924"/>
          <a:stretch>
            <a:fillRect/>
          </a:stretch>
        </p:blipFill>
        <p:spPr>
          <a:xfrm>
            <a:off x="8203124" y="5203903"/>
            <a:ext cx="2126227" cy="1584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FENNTARTHATÓSÁG – például a BREEAM…</a:t>
            </a:r>
            <a:endParaRPr lang="hu-HU" sz="2400" cap="all" dirty="0"/>
          </a:p>
        </p:txBody>
      </p:sp>
      <p:pic>
        <p:nvPicPr>
          <p:cNvPr id="409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zövegdoboz 4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33399" y="1667368"/>
          <a:ext cx="9639300" cy="495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85"/>
                <a:gridCol w="5336087"/>
                <a:gridCol w="1202499"/>
                <a:gridCol w="1091329"/>
              </a:tblGrid>
              <a:tr h="53656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>
                          <a:solidFill>
                            <a:srgbClr val="FFFFFF"/>
                          </a:solidFill>
                          <a:latin typeface="Arial"/>
                        </a:rPr>
                        <a:t>BREEAM fejezet</a:t>
                      </a:r>
                      <a:endParaRPr lang="hu-HU" sz="6000" b="0" i="0" u="none" strike="noStrike" dirty="0">
                        <a:latin typeface="Arial"/>
                      </a:endParaRPr>
                    </a:p>
                  </a:txBody>
                  <a:tcPr marL="46736" marR="5207" marT="520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>
                          <a:solidFill>
                            <a:srgbClr val="FFFFFF"/>
                          </a:solidFill>
                          <a:latin typeface="Arial"/>
                        </a:rPr>
                        <a:t>Témakörök</a:t>
                      </a:r>
                      <a:endParaRPr lang="hu-HU" sz="6000" b="0" i="0" u="none" strike="noStrike" dirty="0">
                        <a:latin typeface="Arial"/>
                      </a:endParaRPr>
                    </a:p>
                  </a:txBody>
                  <a:tcPr marL="46736" marR="5207" marT="520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>
                          <a:solidFill>
                            <a:srgbClr val="FFFFFF"/>
                          </a:solidFill>
                          <a:latin typeface="Arial"/>
                        </a:rPr>
                        <a:t>Elérhető </a:t>
                      </a:r>
                      <a:r>
                        <a:rPr lang="hu-HU" sz="1800" b="1" i="0" u="none" strike="noStrike" kern="1200" dirty="0" smtClean="0">
                          <a:solidFill>
                            <a:srgbClr val="FFFFFF"/>
                          </a:solidFill>
                          <a:latin typeface="Arial"/>
                        </a:rPr>
                        <a:t>kreditpont</a:t>
                      </a:r>
                      <a:endParaRPr lang="hu-HU" sz="6000" b="0" i="0" u="none" strike="noStrike" dirty="0">
                        <a:latin typeface="Arial"/>
                      </a:endParaRPr>
                    </a:p>
                  </a:txBody>
                  <a:tcPr marL="46736" marR="5207" marT="5207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kern="1200" dirty="0">
                          <a:solidFill>
                            <a:srgbClr val="FFFFFF"/>
                          </a:solidFill>
                          <a:latin typeface="Arial"/>
                        </a:rPr>
                        <a:t>Súlyozás</a:t>
                      </a:r>
                      <a:endParaRPr lang="hu-HU" sz="6000" b="0" i="0" u="none" strike="noStrike" dirty="0">
                        <a:latin typeface="Arial"/>
                      </a:endParaRPr>
                    </a:p>
                  </a:txBody>
                  <a:tcPr marL="46736" marR="5207" marT="5207" marB="0" anchor="ctr"/>
                </a:tc>
              </a:tr>
              <a:tr h="45362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Menedzsment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Fenntartható beszerzés, építési gyakorlat, építési terület hatásai, 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22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0.12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45362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Egészség és közérzet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Látás közérzete, belső levegő minősége, </a:t>
                      </a:r>
                      <a:r>
                        <a:rPr lang="hu-HU" sz="1400" b="0" i="0" u="none" strike="noStrike" kern="1200" dirty="0" err="1">
                          <a:solidFill>
                            <a:schemeClr val="tx2"/>
                          </a:solidFill>
                          <a:latin typeface="Trebuchet MS"/>
                        </a:rPr>
                        <a:t>hőkomfort</a:t>
                      </a: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, vízminőség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10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0.15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45362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Energia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Energiahatékonyság, energiamonitorozás, külső megvilágítás hatékonysága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30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0.19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42623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Közlekedés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Közösségi közlekedés, szolgáltatások távolsága, alternatív közlekedés lehetősége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9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0.08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30336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Víz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Vízfelhasználás, Monitorozás, Veszteségjelzés és megelőzés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9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0.06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45362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Anyagfelhasználás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Életciklusok hatásai, felelős építési anyagbeszerzés, hőszigetelés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>
                          <a:solidFill>
                            <a:schemeClr val="tx2"/>
                          </a:solidFill>
                          <a:latin typeface="Trebuchet MS"/>
                        </a:rPr>
                        <a:t>12</a:t>
                      </a:r>
                      <a:endParaRPr lang="hu-HU" sz="1800" b="0" i="0" u="none" strike="noStrike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0.125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45362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Hulladékkezelés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Építési hulladék kezelése, újrahasznosított aggregátorok, üzemi hulladék kezelése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7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0.075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60388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 smtClean="0">
                          <a:solidFill>
                            <a:schemeClr val="tx2"/>
                          </a:solidFill>
                          <a:latin typeface="Trebuchet MS"/>
                        </a:rPr>
                        <a:t>Telek </a:t>
                      </a: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hasznosítása és környezetvédelem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Telek kiválasztása, telek környezeti értékének védelme, </a:t>
                      </a:r>
                      <a:r>
                        <a:rPr lang="hu-HU" sz="1400" b="0" i="0" u="none" strike="noStrike" kern="1200" dirty="0" err="1">
                          <a:solidFill>
                            <a:schemeClr val="tx2"/>
                          </a:solidFill>
                          <a:latin typeface="Trebuchet MS"/>
                        </a:rPr>
                        <a:t>körnezetre</a:t>
                      </a: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 gyakorolt hatások enyhítése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10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477504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Szennyezések kibocsátása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Hűtőgépek hatásai, </a:t>
                      </a:r>
                      <a:r>
                        <a:rPr lang="hu-HU" sz="1400" b="0" i="0" u="none" strike="noStrike" kern="1200" dirty="0" err="1">
                          <a:solidFill>
                            <a:schemeClr val="tx2"/>
                          </a:solidFill>
                          <a:latin typeface="Trebuchet MS"/>
                        </a:rPr>
                        <a:t>NOx</a:t>
                      </a: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 kibocsátások(fűtés, </a:t>
                      </a:r>
                      <a:r>
                        <a:rPr lang="hu-HU" sz="1400" b="0" i="0" u="none" strike="noStrike" kern="1200" dirty="0" err="1">
                          <a:solidFill>
                            <a:schemeClr val="tx2"/>
                          </a:solidFill>
                          <a:latin typeface="Trebuchet MS"/>
                        </a:rPr>
                        <a:t>melegvíz</a:t>
                      </a: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), fényszennyezés stb.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13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  <a:tr h="30336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Innováció</a:t>
                      </a:r>
                      <a:endParaRPr lang="hu-HU" sz="16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 smtClean="0">
                          <a:solidFill>
                            <a:schemeClr val="tx2"/>
                          </a:solidFill>
                          <a:latin typeface="Trebuchet MS"/>
                        </a:rPr>
                        <a:t>Új </a:t>
                      </a:r>
                      <a:r>
                        <a:rPr lang="hu-HU" sz="14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technológiák, tervezés, módszerek</a:t>
                      </a:r>
                      <a:endParaRPr lang="hu-HU" sz="14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10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0" i="0" u="none" strike="noStrike" kern="1200" dirty="0">
                          <a:solidFill>
                            <a:schemeClr val="tx2"/>
                          </a:solidFill>
                          <a:latin typeface="Trebuchet MS"/>
                        </a:rPr>
                        <a:t>0.10</a:t>
                      </a:r>
                      <a:endParaRPr lang="hu-HU" sz="180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207" marR="5207" marT="5207" marB="0" anchor="b"/>
                </a:tc>
              </a:tr>
            </a:tbl>
          </a:graphicData>
        </a:graphic>
      </p:graphicFrame>
      <p:sp>
        <p:nvSpPr>
          <p:cNvPr id="11" name="Téglalap 4"/>
          <p:cNvSpPr>
            <a:spLocks noChangeArrowheads="1"/>
          </p:cNvSpPr>
          <p:nvPr/>
        </p:nvSpPr>
        <p:spPr bwMode="auto">
          <a:xfrm>
            <a:off x="533398" y="6624770"/>
            <a:ext cx="5654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</a:pPr>
            <a:r>
              <a:rPr lang="hu-HU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BREEAM SD5075-1.0:2013 -  2014 április 9-i kiadás</a:t>
            </a:r>
            <a:endParaRPr lang="hu-HU" sz="1200" dirty="0">
              <a:solidFill>
                <a:schemeClr val="tx2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FENNTARTHATÓSÁG – BREEAM minősítés</a:t>
            </a:r>
            <a:endParaRPr lang="hu-HU" sz="2400" cap="all" dirty="0"/>
          </a:p>
        </p:txBody>
      </p:sp>
      <p:pic>
        <p:nvPicPr>
          <p:cNvPr id="409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zövegdoboz 4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2855933" y="2630466"/>
          <a:ext cx="4403776" cy="3292846"/>
        </p:xfrm>
        <a:graphic>
          <a:graphicData uri="http://schemas.openxmlformats.org/drawingml/2006/table">
            <a:tbl>
              <a:tblPr/>
              <a:tblGrid>
                <a:gridCol w="2713162"/>
                <a:gridCol w="1690614"/>
              </a:tblGrid>
              <a:tr h="804067"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BREEAM minősítés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% pontszám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A3B"/>
                    </a:solidFill>
                  </a:tcPr>
                </a:tc>
              </a:tr>
              <a:tr h="42117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0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Kiemelkedő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>
                          <a:solidFill>
                            <a:srgbClr val="786860"/>
                          </a:solidFill>
                          <a:latin typeface="Trebuchet MS"/>
                        </a:rPr>
                        <a:t>≥ 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40841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0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Kiváló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≥ 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42117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000" b="0" i="0" u="none" strike="noStrike">
                          <a:solidFill>
                            <a:srgbClr val="786860"/>
                          </a:solidFill>
                          <a:latin typeface="Trebuchet MS"/>
                        </a:rPr>
                        <a:t>Nagyon jó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≥ 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40841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000" b="0" i="0" u="none" strike="noStrike">
                          <a:solidFill>
                            <a:srgbClr val="786860"/>
                          </a:solidFill>
                          <a:latin typeface="Trebuchet MS"/>
                        </a:rPr>
                        <a:t>Jó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≥ 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  <a:tr h="42117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000" b="0" i="0" u="none" strike="noStrike">
                          <a:solidFill>
                            <a:srgbClr val="786860"/>
                          </a:solidFill>
                          <a:latin typeface="Trebuchet MS"/>
                        </a:rPr>
                        <a:t>Megfelelő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≥ 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CCE"/>
                    </a:solidFill>
                  </a:tcPr>
                </a:tc>
              </a:tr>
              <a:tr h="40841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20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Nem minősített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786860"/>
                          </a:solidFill>
                          <a:latin typeface="Trebuchet MS"/>
                        </a:rPr>
                        <a:t>&lt; 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TÉMAVÁZLAT</a:t>
            </a:r>
            <a:endParaRPr lang="hu-HU" sz="2400" cap="all" dirty="0"/>
          </a:p>
        </p:txBody>
      </p:sp>
      <p:pic>
        <p:nvPicPr>
          <p:cNvPr id="409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zövegdoboz 4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4101" name="Téglalap 4"/>
          <p:cNvSpPr>
            <a:spLocks noChangeArrowheads="1"/>
          </p:cNvSpPr>
          <p:nvPr/>
        </p:nvSpPr>
        <p:spPr bwMode="auto">
          <a:xfrm>
            <a:off x="774700" y="2137557"/>
            <a:ext cx="93583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TÉZIS 0 : VAN KAPCSOLAT A TÖBBLETÉRTÉK ÉS A FENNTARTHATÓSÁG KÖZÖTT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A SZAKIRODALOM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MILYEN MÓDSZEREKKEL LEHET AZ ÉRTÉKET VIZSGÁLNI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A MÓDSZEREK KORLÁTAI 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AZ ELMÉLETBŐL LESZ-E GYAKORLAT ?</a:t>
            </a:r>
          </a:p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  <a:buFont typeface="Wingdings" pitchFamily="2" charset="2"/>
              <a:buChar char="v"/>
            </a:pPr>
            <a:endParaRPr lang="hu-HU" sz="1800" dirty="0">
              <a:solidFill>
                <a:schemeClr val="tx2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1. MIÉRT IDŐSZERŰ A TÉMA?</a:t>
            </a:r>
            <a:endParaRPr lang="hu-HU" sz="2400" cap="all" dirty="0"/>
          </a:p>
        </p:txBody>
      </p:sp>
      <p:pic>
        <p:nvPicPr>
          <p:cNvPr id="4099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zövegdoboz 4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4101" name="Téglalap 4"/>
          <p:cNvSpPr>
            <a:spLocks noChangeArrowheads="1"/>
          </p:cNvSpPr>
          <p:nvPr/>
        </p:nvSpPr>
        <p:spPr bwMode="auto">
          <a:xfrm>
            <a:off x="774700" y="1460045"/>
            <a:ext cx="9358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lvl="1" indent="-355600" eaLnBrk="0" hangingPunct="0">
              <a:lnSpc>
                <a:spcPct val="200000"/>
              </a:lnSpc>
              <a:buClr>
                <a:srgbClr val="62CAE3"/>
              </a:buClr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A MINŐSÍTETT ÁLLOMÁNY VÁLTOZÁSA EURÓPÁBAN</a:t>
            </a:r>
            <a:endParaRPr lang="hu-HU" sz="1800" dirty="0">
              <a:solidFill>
                <a:schemeClr val="tx2"/>
              </a:solidFill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74700" y="2314884"/>
          <a:ext cx="8748123" cy="448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8232" y="6811662"/>
            <a:ext cx="9085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hu-HU" sz="1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Forrás: IVG kutatás 2013. február</a:t>
            </a:r>
            <a:endParaRPr lang="hu-HU" sz="12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A</a:t>
            </a:r>
            <a:r>
              <a:rPr lang="hu-HU" sz="2400" cap="all" dirty="0" smtClean="0"/>
              <a:t>. FŐ KÉRDÉS: </a:t>
            </a:r>
            <a:r>
              <a:rPr lang="hu-HU" sz="2400" cap="all" dirty="0" err="1" smtClean="0"/>
              <a:t>VAN-e</a:t>
            </a:r>
            <a:r>
              <a:rPr lang="hu-HU" sz="2400" cap="all" dirty="0" smtClean="0"/>
              <a:t> ÖSSZEFÜGGÉS?</a:t>
            </a:r>
            <a:endParaRPr lang="hu-HU" sz="2400" cap="all" dirty="0"/>
          </a:p>
        </p:txBody>
      </p:sp>
      <p:pic>
        <p:nvPicPr>
          <p:cNvPr id="5123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78148" y="1420038"/>
            <a:ext cx="1014011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lvl="1" indent="-355600" eaLnBrk="0" hangingPunct="0">
              <a:lnSpc>
                <a:spcPct val="150000"/>
              </a:lnSpc>
              <a:buClr>
                <a:srgbClr val="62CAE3"/>
              </a:buClr>
              <a:buFont typeface="Wingdings" pitchFamily="2" charset="2"/>
              <a:buChar char="v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FORRÁSOK SOKASÁGA: 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1. The Business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Case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for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Green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Building (WGBC) 2013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2.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Supply, Demand and the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Value of Green Buildings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(RICS) 2012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3.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Greenprint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Performance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Report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(ULI) 2012</a:t>
            </a: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4. 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Does Building Green Create Value?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(LHSBC) 2013</a:t>
            </a: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5.</a:t>
            </a:r>
            <a:r>
              <a:rPr lang="en-US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The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Value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of BREEAM (BSRIA/BRE) 2012</a:t>
            </a:r>
          </a:p>
          <a:p>
            <a:pPr marL="363538" lvl="1" indent="-36353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6. World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Green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Building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Trends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SmartMarket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Report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 (</a:t>
            </a:r>
            <a:r>
              <a:rPr lang="hu-HU" sz="2400" dirty="0" err="1" smtClean="0">
                <a:solidFill>
                  <a:schemeClr val="tx2"/>
                </a:solidFill>
                <a:cs typeface="Times New Roman" pitchFamily="18" charset="0"/>
              </a:rPr>
              <a:t>McGraw-Hill</a:t>
            </a: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  <a:p>
            <a:pPr marL="712788" lvl="1" indent="-357188" eaLnBrk="0" hangingPunct="0">
              <a:lnSpc>
                <a:spcPct val="200000"/>
              </a:lnSpc>
              <a:buClr>
                <a:srgbClr val="62CAE3"/>
              </a:buClr>
              <a:buFontTx/>
              <a:buChar char="-"/>
            </a:pPr>
            <a:r>
              <a:rPr lang="hu-HU" sz="2400" dirty="0" smtClean="0">
                <a:solidFill>
                  <a:schemeClr val="tx2"/>
                </a:solidFill>
                <a:cs typeface="Times New Roman" pitchFamily="18" charset="0"/>
              </a:rPr>
              <a:t>128. … … …</a:t>
            </a:r>
            <a:endParaRPr lang="hu-HU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125" name="Szövegdoboz 7"/>
          <p:cNvSpPr txBox="1">
            <a:spLocks noChangeArrowheads="1"/>
          </p:cNvSpPr>
          <p:nvPr/>
        </p:nvSpPr>
        <p:spPr bwMode="auto">
          <a:xfrm>
            <a:off x="774700" y="114300"/>
            <a:ext cx="7715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6" name="Szövegdoboz 5"/>
          <p:cNvSpPr txBox="1"/>
          <p:nvPr/>
        </p:nvSpPr>
        <p:spPr>
          <a:xfrm rot="19702686">
            <a:off x="1053641" y="3126126"/>
            <a:ext cx="7694343" cy="193899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chemeClr val="accent1"/>
                </a:solidFill>
                <a:latin typeface="Stencil" pitchFamily="82" charset="0"/>
              </a:rPr>
              <a:t>Azt ÁLLÍTJÁK:</a:t>
            </a:r>
            <a:br>
              <a:rPr lang="hu-HU" sz="6000" dirty="0" smtClean="0">
                <a:solidFill>
                  <a:schemeClr val="accent1"/>
                </a:solidFill>
                <a:latin typeface="Stencil" pitchFamily="82" charset="0"/>
              </a:rPr>
            </a:br>
            <a:r>
              <a:rPr lang="hu-HU" sz="6000" dirty="0" smtClean="0">
                <a:solidFill>
                  <a:schemeClr val="accent1"/>
                </a:solidFill>
                <a:latin typeface="Stencil" pitchFamily="82" charset="0"/>
              </a:rPr>
              <a:t>VAN ÖSSZEFÜGGÉS !</a:t>
            </a:r>
            <a:endParaRPr lang="hu-HU" sz="3600" dirty="0">
              <a:solidFill>
                <a:schemeClr val="accent1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B</a:t>
            </a:r>
            <a:r>
              <a:rPr lang="hu-HU" sz="2400" cap="all" dirty="0" smtClean="0"/>
              <a:t>. AZ ÉRTÉK AXIÓMÁJA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833438" y="6549454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3288" lvl="1" indent="-446088" eaLnBrk="0" hangingPunct="0">
              <a:buFont typeface="Symbol" pitchFamily="18" charset="2"/>
              <a:buChar char=""/>
            </a:pPr>
            <a:endParaRPr lang="hu-HU" sz="1800" dirty="0">
              <a:solidFill>
                <a:schemeClr val="tx2"/>
              </a:solidFill>
            </a:endParaRPr>
          </a:p>
          <a:p>
            <a:pPr marL="355600" indent="-355600" eaLnBrk="0" hangingPunct="0">
              <a:buClr>
                <a:srgbClr val="62CAE3"/>
              </a:buClr>
            </a:pP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hu-HU" sz="1400" b="0" i="1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82907" y="3053893"/>
            <a:ext cx="8753206" cy="1938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1"/>
                </a:solidFill>
                <a:latin typeface="Stencil" pitchFamily="82" charset="0"/>
              </a:rPr>
              <a:t>AZ ÉRTÉKET MINDEN ESETBEN VALAMILYEN KERESLET EREDMÉNYEZI</a:t>
            </a:r>
            <a:endParaRPr lang="hu-HU" sz="2000" dirty="0">
              <a:solidFill>
                <a:schemeClr val="accent1"/>
              </a:solidFill>
              <a:latin typeface="Stencil" pitchFamily="82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7445829" y="4349931"/>
            <a:ext cx="2573382" cy="2573383"/>
            <a:chOff x="7445829" y="4349931"/>
            <a:chExt cx="2573382" cy="2573383"/>
          </a:xfrm>
        </p:grpSpPr>
        <p:sp>
          <p:nvSpPr>
            <p:cNvPr id="8" name="Ellipszis 7"/>
            <p:cNvSpPr>
              <a:spLocks noChangeAspect="1"/>
            </p:cNvSpPr>
            <p:nvPr/>
          </p:nvSpPr>
          <p:spPr bwMode="auto">
            <a:xfrm rot="19943902">
              <a:off x="7445829" y="4349931"/>
              <a:ext cx="2573382" cy="25733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000" dirty="0" smtClean="0">
                  <a:solidFill>
                    <a:schemeClr val="accent1"/>
                  </a:solidFill>
                  <a:latin typeface="Stencil" pitchFamily="82" charset="0"/>
                </a:rPr>
                <a:t>A KERESLET </a:t>
              </a:r>
            </a:p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20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Stencil" pitchFamily="82" charset="0"/>
                </a:rPr>
                <a:t>LEHET</a:t>
              </a:r>
            </a:p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000" dirty="0" smtClean="0">
                  <a:solidFill>
                    <a:schemeClr val="accent1"/>
                  </a:solidFill>
                  <a:latin typeface="Stencil" pitchFamily="82" charset="0"/>
                </a:rPr>
                <a:t>FELTÉTELEZETT</a:t>
              </a:r>
            </a:p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2000" dirty="0" smtClean="0">
                  <a:solidFill>
                    <a:schemeClr val="accent1"/>
                  </a:solidFill>
                  <a:latin typeface="Stencil" pitchFamily="82" charset="0"/>
                </a:rPr>
                <a:t>IS</a:t>
              </a:r>
              <a:endPara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Stencil" pitchFamily="82" charset="0"/>
              </a:endParaRPr>
            </a:p>
          </p:txBody>
        </p:sp>
        <p:sp>
          <p:nvSpPr>
            <p:cNvPr id="9" name="32 ágú csillag 8"/>
            <p:cNvSpPr>
              <a:spLocks noChangeAspect="1"/>
            </p:cNvSpPr>
            <p:nvPr/>
          </p:nvSpPr>
          <p:spPr bwMode="auto">
            <a:xfrm>
              <a:off x="7511595" y="4401573"/>
              <a:ext cx="2450466" cy="2450466"/>
            </a:xfrm>
            <a:prstGeom prst="star32">
              <a:avLst>
                <a:gd name="adj" fmla="val 46187"/>
              </a:avLst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zövegdoboz 639"/>
          <p:cNvSpPr txBox="1"/>
          <p:nvPr/>
        </p:nvSpPr>
        <p:spPr>
          <a:xfrm>
            <a:off x="0" y="733425"/>
            <a:ext cx="10693400" cy="857250"/>
          </a:xfrm>
          <a:prstGeom prst="rect">
            <a:avLst/>
          </a:prstGeom>
          <a:solidFill>
            <a:srgbClr val="62CAE3"/>
          </a:solidFill>
        </p:spPr>
        <p:txBody>
          <a:bodyPr lIns="720000" anchor="ctr"/>
          <a:lstStyle/>
          <a:p>
            <a:pPr>
              <a:defRPr/>
            </a:pPr>
            <a:r>
              <a:rPr lang="hu-HU" sz="2400" cap="all" dirty="0" smtClean="0"/>
              <a:t>2</a:t>
            </a:r>
            <a:r>
              <a:rPr lang="hu-HU" cap="all" dirty="0" smtClean="0"/>
              <a:t>C</a:t>
            </a:r>
            <a:r>
              <a:rPr lang="hu-HU" sz="2400" cap="all" dirty="0" smtClean="0"/>
              <a:t>. AZ ÉRTÉK ÖSSZETEVŐI – A TÖBBLET MOTIVÁCIÓJA</a:t>
            </a:r>
            <a:endParaRPr lang="hu-HU" sz="2400" cap="all" dirty="0"/>
          </a:p>
        </p:txBody>
      </p:sp>
      <p:pic>
        <p:nvPicPr>
          <p:cNvPr id="8195" name="Kép 638" descr="puzz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79478">
            <a:off x="8541544" y="338932"/>
            <a:ext cx="16383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833438" y="6549454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03288" lvl="1" indent="-446088" eaLnBrk="0" hangingPunct="0">
              <a:buFont typeface="Symbol" pitchFamily="18" charset="2"/>
              <a:buChar char=""/>
            </a:pPr>
            <a:endParaRPr lang="hu-HU" sz="1800" dirty="0">
              <a:solidFill>
                <a:schemeClr val="tx2"/>
              </a:solidFill>
            </a:endParaRPr>
          </a:p>
          <a:p>
            <a:pPr marL="355600" indent="-355600" eaLnBrk="0" hangingPunct="0">
              <a:buClr>
                <a:srgbClr val="62CAE3"/>
              </a:buClr>
            </a:pP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Forrás: The Business </a:t>
            </a:r>
            <a:r>
              <a:rPr lang="hu-HU" sz="1400" b="0" i="1" dirty="0" err="1" smtClean="0">
                <a:solidFill>
                  <a:schemeClr val="tx2"/>
                </a:solidFill>
                <a:cs typeface="Times New Roman" pitchFamily="18" charset="0"/>
              </a:rPr>
              <a:t>Case</a:t>
            </a: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1400" b="0" i="1" dirty="0" err="1" smtClean="0">
                <a:solidFill>
                  <a:schemeClr val="tx2"/>
                </a:solidFill>
                <a:cs typeface="Times New Roman" pitchFamily="18" charset="0"/>
              </a:rPr>
              <a:t>for</a:t>
            </a: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hu-HU" sz="1400" b="0" i="1" dirty="0" err="1" smtClean="0">
                <a:solidFill>
                  <a:schemeClr val="tx2"/>
                </a:solidFill>
                <a:cs typeface="Times New Roman" pitchFamily="18" charset="0"/>
              </a:rPr>
              <a:t>Green</a:t>
            </a: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 Building (</a:t>
            </a:r>
            <a:r>
              <a:rPr lang="hu-HU" sz="1400" b="0" i="1" dirty="0" err="1" smtClean="0">
                <a:solidFill>
                  <a:schemeClr val="tx2"/>
                </a:solidFill>
                <a:cs typeface="Times New Roman" pitchFamily="18" charset="0"/>
              </a:rPr>
              <a:t>WorldGBC</a:t>
            </a:r>
            <a:r>
              <a:rPr lang="hu-HU" sz="1400" b="0" i="1" dirty="0" smtClean="0">
                <a:solidFill>
                  <a:schemeClr val="tx2"/>
                </a:solidFill>
                <a:cs typeface="Times New Roman" pitchFamily="18" charset="0"/>
              </a:rPr>
              <a:t>) 2013</a:t>
            </a:r>
            <a:endParaRPr lang="hu-HU" sz="1400" b="0" i="1" dirty="0">
              <a:solidFill>
                <a:schemeClr val="tx2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197" name="Szövegdoboz 5"/>
          <p:cNvSpPr txBox="1">
            <a:spLocks noChangeArrowheads="1"/>
          </p:cNvSpPr>
          <p:nvPr/>
        </p:nvSpPr>
        <p:spPr bwMode="auto">
          <a:xfrm>
            <a:off x="774700" y="114300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</a:rPr>
              <a:t>FENNTARTHATÓ ÉPÜLETEK ÉS PIACI ÉRTÉK</a:t>
            </a:r>
          </a:p>
        </p:txBody>
      </p:sp>
      <p:pic>
        <p:nvPicPr>
          <p:cNvPr id="8" name="Kép 7" descr="09_What-parties-expect_BCCGB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156" y="1548383"/>
            <a:ext cx="8784976" cy="5317695"/>
          </a:xfrm>
          <a:prstGeom prst="rect">
            <a:avLst/>
          </a:prstGeom>
        </p:spPr>
      </p:pic>
      <p:pic>
        <p:nvPicPr>
          <p:cNvPr id="7" name="Kép 6" descr="11_The_Business_Case_2013_co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3871" y="4698038"/>
            <a:ext cx="1534393" cy="216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DO_PowerPoint_2003_std_310709">
  <a:themeElements>
    <a:clrScheme name="BDO_PowerPoint_2003_std_310709 1">
      <a:dk1>
        <a:srgbClr val="000000"/>
      </a:dk1>
      <a:lt1>
        <a:srgbClr val="FFFFFF"/>
      </a:lt1>
      <a:dk2>
        <a:srgbClr val="786860"/>
      </a:dk2>
      <a:lt2>
        <a:srgbClr val="D1108C"/>
      </a:lt2>
      <a:accent1>
        <a:srgbClr val="ED1A3B"/>
      </a:accent1>
      <a:accent2>
        <a:srgbClr val="2EAFA4"/>
      </a:accent2>
      <a:accent3>
        <a:srgbClr val="FFFFFF"/>
      </a:accent3>
      <a:accent4>
        <a:srgbClr val="000000"/>
      </a:accent4>
      <a:accent5>
        <a:srgbClr val="F4ABAF"/>
      </a:accent5>
      <a:accent6>
        <a:srgbClr val="299E94"/>
      </a:accent6>
      <a:hlink>
        <a:srgbClr val="98002E"/>
      </a:hlink>
      <a:folHlink>
        <a:srgbClr val="62CAE3"/>
      </a:folHlink>
    </a:clrScheme>
    <a:fontScheme name="BDO_PowerPoint_2003_std_31070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triangle" w="lg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triangle" w="lg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BDO_PowerPoint_2003_std_310709 1">
        <a:dk1>
          <a:srgbClr val="000000"/>
        </a:dk1>
        <a:lt1>
          <a:srgbClr val="FFFFFF"/>
        </a:lt1>
        <a:dk2>
          <a:srgbClr val="786860"/>
        </a:dk2>
        <a:lt2>
          <a:srgbClr val="D1108C"/>
        </a:lt2>
        <a:accent1>
          <a:srgbClr val="ED1A3B"/>
        </a:accent1>
        <a:accent2>
          <a:srgbClr val="2EAFA4"/>
        </a:accent2>
        <a:accent3>
          <a:srgbClr val="FFFFFF"/>
        </a:accent3>
        <a:accent4>
          <a:srgbClr val="000000"/>
        </a:accent4>
        <a:accent5>
          <a:srgbClr val="F4ABAF"/>
        </a:accent5>
        <a:accent6>
          <a:srgbClr val="299E94"/>
        </a:accent6>
        <a:hlink>
          <a:srgbClr val="98002E"/>
        </a:hlink>
        <a:folHlink>
          <a:srgbClr val="62CA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2">
    <a:majorFont>
      <a:latin typeface="Lucida Grande"/>
      <a:ea typeface="Geneva"/>
      <a:cs typeface=""/>
    </a:majorFont>
    <a:minorFont>
      <a:latin typeface="Lucida Grande"/>
      <a:ea typeface="Genev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2">
    <a:majorFont>
      <a:latin typeface="Lucida Grande"/>
      <a:ea typeface="Geneva"/>
      <a:cs typeface=""/>
    </a:majorFont>
    <a:minorFont>
      <a:latin typeface="Lucida Grande"/>
      <a:ea typeface="Genev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7191</TotalTime>
  <Words>1503</Words>
  <Application>Microsoft Office PowerPoint</Application>
  <PresentationFormat>Egyéni</PresentationFormat>
  <Paragraphs>528</Paragraphs>
  <Slides>26</Slides>
  <Notes>26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BDO_PowerPoint_2003_std_310709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Company>BDO Stoy Hayward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BDO powerpoint template</dc:title>
  <dc:creator>sr</dc:creator>
  <cp:lastModifiedBy>0</cp:lastModifiedBy>
  <cp:revision>708</cp:revision>
  <dcterms:created xsi:type="dcterms:W3CDTF">2009-08-05T08:50:34Z</dcterms:created>
  <dcterms:modified xsi:type="dcterms:W3CDTF">2014-07-04T07:13:35Z</dcterms:modified>
</cp:coreProperties>
</file>